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1" autoAdjust="0"/>
    <p:restoredTop sz="94660"/>
  </p:normalViewPr>
  <p:slideViewPr>
    <p:cSldViewPr snapToGrid="0">
      <p:cViewPr varScale="1">
        <p:scale>
          <a:sx n="53" d="100"/>
          <a:sy n="53" d="100"/>
        </p:scale>
        <p:origin x="180"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7" Type="http://schemas.openxmlformats.org/officeDocument/2006/relationships/tableStyles" Target="tableStyles.xml"/><Relationship Id="rId26" Type="http://schemas.openxmlformats.org/officeDocument/2006/relationships/viewProps" Target="viewProps.xml"/><Relationship Id="rId25" Type="http://schemas.openxmlformats.org/officeDocument/2006/relationships/presProps" Target="presProps.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63A1C593-65D0-4073-BCC9-577B9352EA97}"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3A1C593-65D0-4073-BCC9-577B9352EA97}"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A1C593-65D0-4073-BCC9-577B9352EA97}"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A1C593-65D0-4073-BCC9-577B9352EA97}" type="datetimeFigureOut">
              <a:rPr lang="en-US" smtClean="0"/>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618960-8005-486C-9A75-10CB2AAC16F9}"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jpe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jpe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png"/><Relationship Id="rId1"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png"/><Relationship Id="rId1"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ctrTitle"/>
          </p:nvPr>
        </p:nvSpPr>
        <p:spPr/>
        <p:txBody>
          <a:bodyPr>
            <a:normAutofit fontScale="90000"/>
          </a:bodyPr>
          <a:p>
            <a:r>
              <a:rPr lang="en-US" b="1"/>
              <a:t>Research and Development Report - AI-Based Tools for photorealistic images</a:t>
            </a:r>
            <a:endParaRPr lang="en-US" b="1"/>
          </a:p>
        </p:txBody>
      </p:sp>
      <p:sp>
        <p:nvSpPr>
          <p:cNvPr id="3" name="Subtitle 2"/>
          <p:cNvSpPr>
            <a:spLocks noGrp="1"/>
          </p:cNvSpPr>
          <p:nvPr>
            <p:ph type="subTitle" idx="1"/>
          </p:nvPr>
        </p:nvSpPr>
        <p:spPr>
          <a:xfrm>
            <a:off x="1524000" y="4005898"/>
            <a:ext cx="9144000" cy="1655762"/>
          </a:xfrm>
        </p:spPr>
        <p:txBody>
          <a:bodyPr/>
          <a:p>
            <a:r>
              <a:rPr lang="en-US"/>
              <a:t>In this PPT im going to show out, how AI tool works for text to image conversion</a:t>
            </a:r>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125"/>
            <a:ext cx="10515600" cy="504190"/>
          </a:xfrm>
        </p:spPr>
        <p:txBody>
          <a:bodyPr>
            <a:normAutofit fontScale="90000"/>
          </a:bodyPr>
          <a:p>
            <a:r>
              <a:rPr lang="en-US" sz="3110" b="1">
                <a:ln w="13462">
                  <a:solidFill>
                    <a:schemeClr val="tx1"/>
                  </a:solidFill>
                  <a:prstDash val="solid"/>
                </a:ln>
                <a:solidFill>
                  <a:srgbClr val="FF0000"/>
                </a:solidFill>
                <a:effectLst>
                  <a:outerShdw dist="38100" dir="2700000" algn="bl" rotWithShape="0">
                    <a:schemeClr val="accent5"/>
                  </a:outerShdw>
                </a:effectLst>
                <a:sym typeface="+mn-ea"/>
              </a:rPr>
              <a:t>Castorama garden shelter + lawnmower + Neva or garden table and chairs.</a:t>
            </a:r>
            <a:endParaRPr lang="en-US" sz="3110" b="1">
              <a:ln w="13462">
                <a:solidFill>
                  <a:schemeClr val="tx1"/>
                </a:solidFill>
                <a:prstDash val="solid"/>
              </a:ln>
              <a:solidFill>
                <a:srgbClr val="FF0000"/>
              </a:solidFill>
              <a:effectLst>
                <a:outerShdw dist="38100" dir="2700000" algn="bl" rotWithShape="0">
                  <a:schemeClr val="accent5"/>
                </a:outerShdw>
              </a:effectLst>
              <a:sym typeface="+mn-ea"/>
            </a:endParaRPr>
          </a:p>
        </p:txBody>
      </p:sp>
      <p:sp>
        <p:nvSpPr>
          <p:cNvPr id="3" name="Content Placeholder 2"/>
          <p:cNvSpPr>
            <a:spLocks noGrp="1"/>
          </p:cNvSpPr>
          <p:nvPr>
            <p:ph idx="1"/>
          </p:nvPr>
        </p:nvSpPr>
        <p:spPr>
          <a:xfrm>
            <a:off x="838200" y="1085215"/>
            <a:ext cx="10515600" cy="5092065"/>
          </a:xfrm>
        </p:spPr>
        <p:txBody>
          <a:bodyPr>
            <a:noAutofit/>
          </a:bodyPr>
          <a:p>
            <a:pPr marL="0" indent="0">
              <a:buFont typeface="+mj-lt"/>
              <a:buNone/>
            </a:pPr>
            <a:r>
              <a:rPr lang="en-US" sz="1700">
                <a:sym typeface="+mn-ea"/>
              </a:rPr>
              <a:t>Here we go with first image</a:t>
            </a:r>
            <a:r>
              <a:rPr lang="en-US" sz="1700" b="1">
                <a:sym typeface="+mn-ea"/>
              </a:rPr>
              <a:t> </a:t>
            </a:r>
            <a:r>
              <a:rPr lang="en-US" sz="1700" b="1">
                <a:ln/>
                <a:solidFill>
                  <a:srgbClr val="FF0000"/>
                </a:solidFill>
                <a:effectLst>
                  <a:outerShdw blurRad="38100" dist="19050" dir="2700000" algn="tl" rotWithShape="0">
                    <a:schemeClr val="dk1">
                      <a:alpha val="40000"/>
                    </a:schemeClr>
                  </a:outerShdw>
                </a:effectLst>
                <a:sym typeface="+mn-ea"/>
              </a:rPr>
              <a:t>Castorama garden shelter + lawnmower + Neva or garden table and chairs</a:t>
            </a:r>
            <a:r>
              <a:rPr lang="en-US" sz="1700" b="1">
                <a:solidFill>
                  <a:srgbClr val="FF0000"/>
                </a:solidFill>
                <a:effectLst/>
                <a:sym typeface="+mn-ea"/>
              </a:rPr>
              <a:t>.</a:t>
            </a:r>
            <a:endParaRPr lang="en-US" sz="1700" b="1">
              <a:solidFill>
                <a:schemeClr val="tx1"/>
              </a:solidFill>
              <a:effectLst/>
            </a:endParaRPr>
          </a:p>
          <a:p>
            <a:pPr marL="0" indent="0">
              <a:buFont typeface="+mj-lt"/>
              <a:buNone/>
            </a:pPr>
            <a:endParaRPr lang="en-US" sz="1700" b="1">
              <a:solidFill>
                <a:schemeClr val="tx1"/>
              </a:solidFill>
            </a:endParaRPr>
          </a:p>
          <a:p>
            <a:r>
              <a:rPr lang="en-US" sz="1700">
                <a:sym typeface="+mn-ea"/>
              </a:rPr>
              <a:t>First tool name - VEED.IO</a:t>
            </a:r>
            <a:endParaRPr lang="en-US" sz="1700">
              <a:solidFill>
                <a:schemeClr val="tx1"/>
              </a:solidFill>
            </a:endParaRPr>
          </a:p>
          <a:p>
            <a:endParaRPr lang="en-US" sz="1700">
              <a:solidFill>
                <a:schemeClr val="tx1"/>
              </a:solidFill>
            </a:endParaRPr>
          </a:p>
          <a:p>
            <a:r>
              <a:rPr lang="en-US" sz="1700">
                <a:sym typeface="+mn-ea"/>
              </a:rPr>
              <a:t>Website link - https://www.veed.io/tools/ai-image-generator</a:t>
            </a:r>
            <a:endParaRPr lang="en-US" sz="1700">
              <a:sym typeface="+mn-ea"/>
            </a:endParaRPr>
          </a:p>
          <a:p>
            <a:pPr marL="0" indent="457200">
              <a:buNone/>
            </a:pPr>
            <a:endParaRPr lang="en-US" sz="1700">
              <a:solidFill>
                <a:schemeClr val="tx1"/>
              </a:solidFill>
            </a:endParaRPr>
          </a:p>
          <a:p>
            <a:pPr marL="0" indent="457200">
              <a:buNone/>
            </a:pPr>
            <a:r>
              <a:rPr lang="en-US" sz="1700">
                <a:sym typeface="+mn-ea"/>
              </a:rPr>
              <a:t>And analyzing the website, it's an open resource, but we do not have any further option to modify or add special </a:t>
            </a:r>
            <a:endParaRPr lang="en-US" sz="1700">
              <a:sym typeface="+mn-ea"/>
            </a:endParaRPr>
          </a:p>
          <a:p>
            <a:pPr marL="0" indent="457200">
              <a:buNone/>
            </a:pPr>
            <a:r>
              <a:rPr lang="en-US" sz="1700">
                <a:sym typeface="+mn-ea"/>
              </a:rPr>
              <a:t>effects. </a:t>
            </a:r>
            <a:endParaRPr lang="en-US" sz="1700">
              <a:sym typeface="+mn-ea"/>
            </a:endParaRPr>
          </a:p>
          <a:p>
            <a:pPr marL="0" indent="457200">
              <a:buNone/>
            </a:pPr>
            <a:endParaRPr lang="en-US" sz="1700">
              <a:sym typeface="+mn-ea"/>
            </a:endParaRPr>
          </a:p>
          <a:p>
            <a:pPr marL="0" indent="457200">
              <a:buNone/>
            </a:pPr>
            <a:r>
              <a:rPr lang="en-US" sz="1700">
                <a:sym typeface="+mn-ea"/>
              </a:rPr>
              <a:t>But we have some option for viedo editing, like we can able to change the our image to viedo and add music, </a:t>
            </a:r>
            <a:endParaRPr lang="en-US" sz="1700">
              <a:sym typeface="+mn-ea"/>
            </a:endParaRPr>
          </a:p>
          <a:p>
            <a:pPr marL="0" indent="457200">
              <a:buNone/>
            </a:pPr>
            <a:r>
              <a:rPr lang="en-US" sz="1700">
                <a:sym typeface="+mn-ea"/>
              </a:rPr>
              <a:t>text, Elements, Subtitles.. etc </a:t>
            </a:r>
            <a:endParaRPr lang="en-US" sz="1700">
              <a:sym typeface="+mn-ea"/>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idx="1"/>
          </p:nvPr>
        </p:nvSpPr>
        <p:spPr>
          <a:xfrm>
            <a:off x="838200" y="395605"/>
            <a:ext cx="10515600" cy="5781675"/>
          </a:xfrm>
        </p:spPr>
        <p:txBody>
          <a:bodyPr/>
          <a:p>
            <a:pPr marL="0" indent="0">
              <a:buNone/>
            </a:pPr>
            <a:r>
              <a:rPr lang="en-US" sz="1800">
                <a:sym typeface="+mn-ea"/>
              </a:rPr>
              <a:t>We have try to find the image with Text </a:t>
            </a:r>
            <a:r>
              <a:rPr lang="en-US" sz="1800">
                <a:solidFill>
                  <a:srgbClr val="FF0000"/>
                </a:solidFill>
                <a:sym typeface="+mn-ea"/>
              </a:rPr>
              <a:t>“Castorama garden shelter + lawnmower + Neva or garden table and chairs.</a:t>
            </a:r>
            <a:r>
              <a:rPr lang="en-US" sz="1800">
                <a:ln/>
                <a:solidFill>
                  <a:srgbClr val="FF0000"/>
                </a:solidFill>
                <a:effectLst>
                  <a:outerShdw blurRad="38100" dist="19050" dir="2700000" algn="tl" rotWithShape="0">
                    <a:schemeClr val="dk1">
                      <a:alpha val="40000"/>
                    </a:schemeClr>
                  </a:outerShdw>
                </a:effectLst>
                <a:sym typeface="+mn-ea"/>
              </a:rPr>
              <a:t>”</a:t>
            </a:r>
            <a:endParaRPr lang="en-US" sz="1800">
              <a:ln/>
              <a:solidFill>
                <a:schemeClr val="tx1"/>
              </a:solidFill>
              <a:effectLst>
                <a:outerShdw blurRad="38100" dist="19050" dir="2700000" algn="tl" rotWithShape="0">
                  <a:schemeClr val="dk1">
                    <a:alpha val="40000"/>
                  </a:schemeClr>
                </a:outerShdw>
              </a:effectLst>
              <a:sym typeface="+mn-ea"/>
            </a:endParaRPr>
          </a:p>
          <a:p>
            <a:pPr marL="0" indent="0">
              <a:buNone/>
            </a:pPr>
            <a:r>
              <a:rPr lang="en-US" sz="1800">
                <a:sym typeface="+mn-ea"/>
              </a:rPr>
              <a:t>And we found this below image </a:t>
            </a:r>
            <a:endParaRPr lang="en-US" sz="1800">
              <a:sym typeface="+mn-ea"/>
            </a:endParaRPr>
          </a:p>
          <a:p>
            <a:pPr marL="0" indent="0">
              <a:buNone/>
            </a:pPr>
            <a:endParaRPr lang="en-US" sz="1800"/>
          </a:p>
          <a:p>
            <a:pPr marL="0" indent="0">
              <a:buNone/>
            </a:pPr>
            <a:endParaRPr lang="en-US" sz="1800"/>
          </a:p>
          <a:p>
            <a:pPr marL="0" indent="0">
              <a:buNone/>
            </a:pPr>
            <a:endParaRPr lang="en-US" sz="1800"/>
          </a:p>
          <a:p>
            <a:pPr marL="0" indent="0">
              <a:buNone/>
            </a:pPr>
            <a:endParaRPr lang="en-US" sz="1800"/>
          </a:p>
          <a:p>
            <a:pPr marL="0" indent="0">
              <a:buNone/>
            </a:pPr>
            <a:endParaRPr lang="en-US" sz="1800"/>
          </a:p>
          <a:p>
            <a:pPr marL="0" indent="0">
              <a:buNone/>
            </a:pPr>
            <a:endParaRPr lang="en-US" sz="1800"/>
          </a:p>
          <a:p>
            <a:pPr marL="0" indent="0">
              <a:buNone/>
            </a:pPr>
            <a:endParaRPr lang="en-US" sz="1800"/>
          </a:p>
          <a:p>
            <a:pPr marL="0" indent="0">
              <a:buNone/>
            </a:pPr>
            <a:endParaRPr lang="en-US" sz="1800"/>
          </a:p>
          <a:p>
            <a:pPr marL="0" indent="0">
              <a:buNone/>
            </a:pPr>
            <a:endParaRPr lang="en-US" sz="1800"/>
          </a:p>
          <a:p>
            <a:pPr marL="0" indent="0">
              <a:buNone/>
            </a:pPr>
            <a:endParaRPr lang="en-US" sz="1800"/>
          </a:p>
          <a:p>
            <a:pPr marL="0" indent="0">
              <a:buNone/>
            </a:pPr>
            <a:r>
              <a:rPr lang="en-US" sz="1800"/>
              <a:t>Image is not clear, but almost Realistic, with contain </a:t>
            </a:r>
            <a:r>
              <a:rPr lang="en-US" sz="1800">
                <a:solidFill>
                  <a:schemeClr val="tx1"/>
                </a:solidFill>
                <a:sym typeface="+mn-ea"/>
              </a:rPr>
              <a:t>Castorama garden shelter + lawnmower + Neva or garden table and chairs.</a:t>
            </a:r>
            <a:endParaRPr lang="en-US" sz="1800">
              <a:solidFill>
                <a:schemeClr val="tx1"/>
              </a:solidFill>
              <a:sym typeface="+mn-ea"/>
            </a:endParaRPr>
          </a:p>
        </p:txBody>
      </p:sp>
      <p:pic>
        <p:nvPicPr>
          <p:cNvPr id="4" name="Picture 3" descr="castorama-garden-shelter-lawnmower-neva-or-garden-table-and-chairs-oUy_JP3Aew-watermarked"/>
          <p:cNvPicPr>
            <a:picLocks noChangeAspect="1"/>
          </p:cNvPicPr>
          <p:nvPr/>
        </p:nvPicPr>
        <p:blipFill>
          <a:blip r:embed="rId1"/>
          <a:stretch>
            <a:fillRect/>
          </a:stretch>
        </p:blipFill>
        <p:spPr>
          <a:xfrm>
            <a:off x="3263265" y="1355725"/>
            <a:ext cx="5027930" cy="341058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idx="1"/>
          </p:nvPr>
        </p:nvSpPr>
        <p:spPr>
          <a:xfrm>
            <a:off x="838200" y="323850"/>
            <a:ext cx="10515600" cy="5853430"/>
          </a:xfrm>
        </p:spPr>
        <p:txBody>
          <a:bodyPr/>
          <a:p>
            <a:r>
              <a:rPr lang="en-US" sz="1800">
                <a:sym typeface="+mn-ea"/>
              </a:rPr>
              <a:t>Second tool name - Canva </a:t>
            </a:r>
            <a:endParaRPr lang="en-US" sz="1800">
              <a:solidFill>
                <a:schemeClr val="tx1"/>
              </a:solidFill>
            </a:endParaRPr>
          </a:p>
          <a:p>
            <a:pPr marL="0" indent="0">
              <a:buNone/>
            </a:pPr>
            <a:endParaRPr lang="en-US" sz="1800">
              <a:solidFill>
                <a:schemeClr val="tx1"/>
              </a:solidFill>
            </a:endParaRPr>
          </a:p>
          <a:p>
            <a:r>
              <a:rPr lang="en-US" sz="1800">
                <a:sym typeface="+mn-ea"/>
              </a:rPr>
              <a:t>Website link - https://www.canva.com/templates/?query=Castorama-garden-shelter-%2B-lawnmower-%2B-Neva-or-garden-table-and-chairs.</a:t>
            </a:r>
            <a:endParaRPr lang="en-US" sz="1800">
              <a:sym typeface="+mn-ea"/>
            </a:endParaRPr>
          </a:p>
          <a:p>
            <a:pPr marL="0" indent="457200">
              <a:buNone/>
            </a:pPr>
            <a:endParaRPr lang="en-US" sz="1800">
              <a:solidFill>
                <a:schemeClr val="tx1"/>
              </a:solidFill>
            </a:endParaRPr>
          </a:p>
          <a:p>
            <a:pPr marL="0" indent="457200">
              <a:buNone/>
            </a:pPr>
            <a:r>
              <a:rPr lang="en-US" sz="1800">
                <a:sym typeface="+mn-ea"/>
              </a:rPr>
              <a:t>And analyzing the website, it's an open resource, Some of option available, but those are not useful. </a:t>
            </a:r>
            <a:endParaRPr lang="en-US" sz="1800">
              <a:sym typeface="+mn-ea"/>
            </a:endParaRPr>
          </a:p>
          <a:p>
            <a:pPr marL="0" indent="457200">
              <a:buNone/>
            </a:pPr>
            <a:endParaRPr lang="en-US" sz="1800">
              <a:sym typeface="+mn-ea"/>
            </a:endParaRPr>
          </a:p>
          <a:p>
            <a:pPr marL="0" indent="457200">
              <a:buNone/>
            </a:pPr>
            <a:r>
              <a:rPr lang="en-US" sz="1800">
                <a:sym typeface="+mn-ea"/>
              </a:rPr>
              <a:t>since i tried research several times, but we are not getting even 1 proper image, so I not preffered this AI</a:t>
            </a:r>
            <a:endParaRPr lang="en-US" sz="1800">
              <a:sym typeface="+mn-ea"/>
            </a:endParaRPr>
          </a:p>
          <a:p>
            <a:pPr marL="0" indent="457200">
              <a:buNone/>
            </a:pPr>
            <a:r>
              <a:rPr lang="en-US" sz="1800"/>
              <a:t>Tool, even we can not able to download the image, we can only view the image. this Tool not useful</a:t>
            </a:r>
            <a:endParaRPr lang="en-US" sz="180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idx="1"/>
          </p:nvPr>
        </p:nvSpPr>
        <p:spPr>
          <a:xfrm>
            <a:off x="838200" y="303530"/>
            <a:ext cx="10515600" cy="5873750"/>
          </a:xfrm>
        </p:spPr>
        <p:txBody>
          <a:bodyPr>
            <a:normAutofit/>
          </a:bodyPr>
          <a:p>
            <a:r>
              <a:rPr lang="en-US" sz="2400">
                <a:sym typeface="+mn-ea"/>
              </a:rPr>
              <a:t>Third tool name - Kapwing AI</a:t>
            </a:r>
            <a:endParaRPr lang="en-US" sz="2400">
              <a:solidFill>
                <a:schemeClr val="tx1"/>
              </a:solidFill>
            </a:endParaRPr>
          </a:p>
          <a:p>
            <a:endParaRPr lang="en-US" sz="2400">
              <a:solidFill>
                <a:schemeClr val="tx1"/>
              </a:solidFill>
            </a:endParaRPr>
          </a:p>
          <a:p>
            <a:r>
              <a:rPr lang="en-US" sz="2400">
                <a:sym typeface="+mn-ea"/>
              </a:rPr>
              <a:t>Website link - https://www.kapwing.com/64ffd9745e915802a0f339ed/studio/editor</a:t>
            </a:r>
            <a:endParaRPr lang="en-US" sz="2400">
              <a:sym typeface="+mn-ea"/>
            </a:endParaRPr>
          </a:p>
          <a:p>
            <a:pPr marL="0" indent="457200">
              <a:buNone/>
            </a:pPr>
            <a:endParaRPr lang="en-US" sz="2400">
              <a:sym typeface="+mn-ea"/>
            </a:endParaRPr>
          </a:p>
          <a:p>
            <a:pPr marL="0" indent="457200">
              <a:buNone/>
            </a:pPr>
            <a:r>
              <a:rPr lang="en-US" sz="2400">
                <a:sym typeface="+mn-ea"/>
              </a:rPr>
              <a:t>And this website, it's an open resource, I found lot options tool </a:t>
            </a:r>
            <a:br>
              <a:rPr lang="en-US" sz="2400">
                <a:sym typeface="+mn-ea"/>
              </a:rPr>
            </a:br>
            <a:r>
              <a:rPr lang="en-US" sz="2400">
                <a:sym typeface="+mn-ea"/>
              </a:rPr>
              <a:t>	</a:t>
            </a:r>
            <a:endParaRPr lang="en-US" sz="2400">
              <a:sym typeface="+mn-ea"/>
            </a:endParaRPr>
          </a:p>
          <a:p>
            <a:pPr marL="1828800" lvl="4" indent="0">
              <a:buNone/>
            </a:pPr>
            <a:r>
              <a:rPr lang="en-US" sz="2400">
                <a:sym typeface="+mn-ea"/>
              </a:rPr>
              <a:t>Image - Crop, Erase, Filter, Enhance</a:t>
            </a:r>
            <a:endParaRPr lang="en-US" sz="2400">
              <a:sym typeface="+mn-ea"/>
            </a:endParaRPr>
          </a:p>
          <a:p>
            <a:pPr marL="2171700" lvl="4" indent="-342900"/>
            <a:r>
              <a:rPr lang="en-US" sz="2400">
                <a:sym typeface="+mn-ea"/>
              </a:rPr>
              <a:t>Aspect ratio</a:t>
            </a:r>
            <a:endParaRPr lang="en-US" sz="2400">
              <a:sym typeface="+mn-ea"/>
            </a:endParaRPr>
          </a:p>
          <a:p>
            <a:pPr marL="2171700" lvl="4" indent="-342900"/>
            <a:r>
              <a:rPr lang="en-US" sz="2400">
                <a:sym typeface="+mn-ea"/>
              </a:rPr>
              <a:t>Some effects...etc</a:t>
            </a:r>
            <a:endParaRPr lang="en-US" sz="2400">
              <a:sym typeface="+mn-ea"/>
            </a:endParaRPr>
          </a:p>
          <a:p>
            <a:pPr marL="1828800" lvl="4" indent="0">
              <a:buNone/>
            </a:pPr>
            <a:endParaRPr lang="en-US" sz="2400">
              <a:sym typeface="+mn-ea"/>
            </a:endParaRPr>
          </a:p>
          <a:p>
            <a:pPr marL="2171700" lvl="4" indent="-342900"/>
            <a:endParaRPr lang="en-US" sz="2400">
              <a:sym typeface="+mn-ea"/>
            </a:endParaRPr>
          </a:p>
          <a:p>
            <a:pPr marL="1828800" lvl="4" indent="0">
              <a:buNone/>
            </a:pPr>
            <a:endParaRPr lang="en-US" sz="2400">
              <a:sym typeface="+mn-ea"/>
            </a:endParaRPr>
          </a:p>
          <a:p>
            <a:pPr marL="1828800" lvl="4" indent="0">
              <a:buNone/>
            </a:pPr>
            <a:r>
              <a:rPr lang="en-US" sz="2400">
                <a:sym typeface="+mn-ea"/>
              </a:rPr>
              <a:t>	</a:t>
            </a:r>
            <a:endParaRPr lang="en-US" sz="240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Content Placeholder 3" descr="video_image-cAZUF1HvG"/>
          <p:cNvPicPr>
            <a:picLocks noChangeAspect="1"/>
          </p:cNvPicPr>
          <p:nvPr>
            <p:ph idx="1"/>
          </p:nvPr>
        </p:nvPicPr>
        <p:blipFill>
          <a:blip r:embed="rId1"/>
          <a:stretch>
            <a:fillRect/>
          </a:stretch>
        </p:blipFill>
        <p:spPr>
          <a:xfrm>
            <a:off x="3086735" y="323850"/>
            <a:ext cx="4516755" cy="4516755"/>
          </a:xfrm>
          <a:prstGeom prst="rect">
            <a:avLst/>
          </a:prstGeom>
        </p:spPr>
      </p:pic>
      <p:sp>
        <p:nvSpPr>
          <p:cNvPr id="11" name="Text Box 10"/>
          <p:cNvSpPr txBox="1"/>
          <p:nvPr/>
        </p:nvSpPr>
        <p:spPr>
          <a:xfrm>
            <a:off x="1264920" y="4955540"/>
            <a:ext cx="9897745" cy="1417320"/>
          </a:xfrm>
          <a:prstGeom prst="rect">
            <a:avLst/>
          </a:prstGeom>
          <a:noFill/>
        </p:spPr>
        <p:txBody>
          <a:bodyPr wrap="square" rtlCol="0">
            <a:noAutofit/>
          </a:bodyPr>
          <a:p>
            <a:r>
              <a:rPr lang="en-US"/>
              <a:t>and this AI tool much impresive, cause there is lot of options and image quality, </a:t>
            </a:r>
            <a:endParaRPr 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idx="1"/>
          </p:nvPr>
        </p:nvSpPr>
        <p:spPr>
          <a:xfrm>
            <a:off x="838200" y="488315"/>
            <a:ext cx="10515600" cy="5688965"/>
          </a:xfrm>
        </p:spPr>
        <p:txBody>
          <a:bodyPr/>
          <a:p>
            <a:pPr marL="0" indent="0">
              <a:buNone/>
            </a:pPr>
            <a:r>
              <a:rPr lang="en-US">
                <a:sym typeface="+mn-ea"/>
              </a:rPr>
              <a:t>Conculation :</a:t>
            </a:r>
            <a:endParaRPr lang="en-US"/>
          </a:p>
          <a:p>
            <a:pPr marL="0" indent="0">
              <a:buNone/>
            </a:pPr>
            <a:endParaRPr lang="en-US"/>
          </a:p>
          <a:p>
            <a:pPr marL="0" indent="0">
              <a:buNone/>
            </a:pPr>
            <a:r>
              <a:rPr lang="en-US">
                <a:sym typeface="+mn-ea"/>
              </a:rPr>
              <a:t>So upon checking above 3 tool, I preffered </a:t>
            </a:r>
            <a:r>
              <a:rPr lang="en-US">
                <a:solidFill>
                  <a:srgbClr val="FF0000"/>
                </a:solidFill>
                <a:sym typeface="+mn-ea"/>
              </a:rPr>
              <a:t>Kapwing AI </a:t>
            </a:r>
            <a:r>
              <a:rPr lang="en-US">
                <a:sym typeface="+mn-ea"/>
              </a:rPr>
              <a:t>in this tool we have lot of option there and compared with other 2 tool. We got almost expected output.</a:t>
            </a:r>
            <a:endParaRPr 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125"/>
            <a:ext cx="10515600" cy="708660"/>
          </a:xfrm>
        </p:spPr>
        <p:txBody>
          <a:bodyPr>
            <a:normAutofit/>
          </a:bodyPr>
          <a:p>
            <a:r>
              <a:rPr lang="en-US" sz="2800" b="1">
                <a:ln w="13462">
                  <a:solidFill>
                    <a:schemeClr val="tx1"/>
                  </a:solidFill>
                  <a:prstDash val="solid"/>
                </a:ln>
                <a:solidFill>
                  <a:srgbClr val="FF0000"/>
                </a:solidFill>
                <a:effectLst>
                  <a:outerShdw dist="38100" dir="2700000" algn="bl" rotWithShape="0">
                    <a:schemeClr val="accent5"/>
                  </a:outerShdw>
                </a:effectLst>
                <a:sym typeface="+mn-ea"/>
              </a:rPr>
              <a:t>Bathroom with Castorama shower curtain.</a:t>
            </a:r>
            <a:endParaRPr lang="en-US" sz="2800" b="1">
              <a:ln w="13462">
                <a:solidFill>
                  <a:schemeClr val="tx1"/>
                </a:solidFill>
                <a:prstDash val="solid"/>
              </a:ln>
              <a:solidFill>
                <a:srgbClr val="FF0000"/>
              </a:solidFill>
              <a:effectLst>
                <a:outerShdw dist="38100" dir="2700000" algn="bl" rotWithShape="0">
                  <a:schemeClr val="accent5"/>
                </a:outerShdw>
              </a:effectLst>
              <a:sym typeface="+mn-ea"/>
            </a:endParaRPr>
          </a:p>
        </p:txBody>
      </p:sp>
      <p:sp>
        <p:nvSpPr>
          <p:cNvPr id="3" name="Content Placeholder 2"/>
          <p:cNvSpPr>
            <a:spLocks noGrp="1"/>
          </p:cNvSpPr>
          <p:nvPr>
            <p:ph idx="1"/>
          </p:nvPr>
        </p:nvSpPr>
        <p:spPr>
          <a:xfrm>
            <a:off x="838200" y="1219200"/>
            <a:ext cx="10515600" cy="4958080"/>
          </a:xfrm>
        </p:spPr>
        <p:txBody>
          <a:bodyPr>
            <a:noAutofit/>
          </a:bodyPr>
          <a:p>
            <a:pPr marL="0" indent="0">
              <a:buFont typeface="+mj-lt"/>
              <a:buNone/>
            </a:pPr>
            <a:r>
              <a:rPr lang="en-US" sz="2000">
                <a:sym typeface="+mn-ea"/>
              </a:rPr>
              <a:t>Here we go with first image</a:t>
            </a:r>
            <a:r>
              <a:rPr lang="en-US" sz="2000" b="1">
                <a:sym typeface="+mn-ea"/>
              </a:rPr>
              <a:t> </a:t>
            </a:r>
            <a:r>
              <a:rPr lang="en-US" sz="2000" b="1">
                <a:solidFill>
                  <a:srgbClr val="FF0000"/>
                </a:solidFill>
                <a:effectLst/>
                <a:sym typeface="+mn-ea"/>
              </a:rPr>
              <a:t>Bathroom with Castorama shower curtain.</a:t>
            </a:r>
            <a:endParaRPr lang="en-US" sz="2000" b="1">
              <a:solidFill>
                <a:schemeClr val="tx1"/>
              </a:solidFill>
            </a:endParaRPr>
          </a:p>
          <a:p>
            <a:r>
              <a:rPr lang="en-US" sz="2000">
                <a:sym typeface="+mn-ea"/>
              </a:rPr>
              <a:t>First tool name - craiyonlogo</a:t>
            </a:r>
            <a:endParaRPr lang="en-US" sz="2000">
              <a:sym typeface="+mn-ea"/>
            </a:endParaRPr>
          </a:p>
          <a:p>
            <a:endParaRPr lang="en-US" sz="2000">
              <a:solidFill>
                <a:schemeClr val="tx1"/>
              </a:solidFill>
            </a:endParaRPr>
          </a:p>
          <a:p>
            <a:r>
              <a:rPr lang="en-US" sz="2000">
                <a:sym typeface="+mn-ea"/>
              </a:rPr>
              <a:t>Website link - https://www.craiyon.com/</a:t>
            </a:r>
            <a:endParaRPr lang="en-US" sz="2000">
              <a:sym typeface="+mn-ea"/>
            </a:endParaRPr>
          </a:p>
          <a:p>
            <a:pPr marL="0" indent="457200">
              <a:buNone/>
            </a:pPr>
            <a:endParaRPr lang="en-US" sz="2000">
              <a:solidFill>
                <a:schemeClr val="tx1"/>
              </a:solidFill>
            </a:endParaRPr>
          </a:p>
          <a:p>
            <a:pPr marL="0" indent="457200">
              <a:buNone/>
            </a:pPr>
            <a:r>
              <a:rPr lang="en-US" sz="2000">
                <a:sym typeface="+mn-ea"/>
              </a:rPr>
              <a:t>And analysing the website, its a open resource and we have limited option for </a:t>
            </a:r>
            <a:endParaRPr lang="en-US" sz="2000">
              <a:solidFill>
                <a:schemeClr val="tx1"/>
              </a:solidFill>
            </a:endParaRPr>
          </a:p>
          <a:p>
            <a:pPr marL="1657350" lvl="3" indent="-285750"/>
            <a:r>
              <a:rPr lang="en-US" sz="2000">
                <a:sym typeface="+mn-ea"/>
              </a:rPr>
              <a:t>Art </a:t>
            </a:r>
            <a:endParaRPr lang="en-US" sz="2000">
              <a:solidFill>
                <a:schemeClr val="tx1"/>
              </a:solidFill>
            </a:endParaRPr>
          </a:p>
          <a:p>
            <a:pPr marL="1657350" lvl="3" indent="-285750"/>
            <a:r>
              <a:rPr lang="en-US" sz="2000">
                <a:sym typeface="+mn-ea"/>
              </a:rPr>
              <a:t>Drawing</a:t>
            </a:r>
            <a:endParaRPr lang="en-US" sz="2000">
              <a:solidFill>
                <a:schemeClr val="tx1"/>
              </a:solidFill>
            </a:endParaRPr>
          </a:p>
          <a:p>
            <a:pPr marL="1657350" lvl="3" indent="-285750"/>
            <a:r>
              <a:rPr lang="en-US" sz="2000">
                <a:sym typeface="+mn-ea"/>
              </a:rPr>
              <a:t>Photo</a:t>
            </a:r>
            <a:endParaRPr lang="en-US" sz="2000">
              <a:solidFill>
                <a:schemeClr val="tx1"/>
              </a:solidFill>
            </a:endParaRPr>
          </a:p>
          <a:p>
            <a:pPr marL="0" indent="457200">
              <a:buNone/>
            </a:pPr>
            <a:r>
              <a:rPr lang="en-US" sz="2000">
                <a:sym typeface="+mn-ea"/>
              </a:rPr>
              <a:t> key option - We got upto 6 image on same time, also similar to realistic  </a:t>
            </a:r>
            <a:endParaRPr lang="en-US" sz="2000">
              <a:solidFill>
                <a:schemeClr val="tx1"/>
              </a:solidFill>
            </a:endParaRPr>
          </a:p>
          <a:p>
            <a:endParaRPr lang="en-US" sz="2000">
              <a:solidFill>
                <a:schemeClr val="tx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idx="1"/>
          </p:nvPr>
        </p:nvSpPr>
        <p:spPr>
          <a:xfrm>
            <a:off x="838200" y="539750"/>
            <a:ext cx="10515600" cy="5637530"/>
          </a:xfrm>
        </p:spPr>
        <p:txBody>
          <a:bodyPr/>
          <a:p>
            <a:pPr marL="0" indent="0">
              <a:buNone/>
            </a:pPr>
            <a:r>
              <a:rPr lang="en-US" sz="2400">
                <a:sym typeface="+mn-ea"/>
              </a:rPr>
              <a:t>We have try to find the image with Text </a:t>
            </a:r>
            <a:r>
              <a:rPr lang="en-US" sz="2400">
                <a:solidFill>
                  <a:srgbClr val="FF0000"/>
                </a:solidFill>
                <a:sym typeface="+mn-ea"/>
              </a:rPr>
              <a:t>“Bathroom with Castorama shower curtain.</a:t>
            </a:r>
            <a:r>
              <a:rPr lang="en-US" sz="2400">
                <a:solidFill>
                  <a:srgbClr val="FF0000"/>
                </a:solidFill>
                <a:effectLst>
                  <a:outerShdw blurRad="38100" dist="19050" dir="2700000" algn="tl" rotWithShape="0">
                    <a:schemeClr val="dk1">
                      <a:alpha val="40000"/>
                    </a:schemeClr>
                  </a:outerShdw>
                </a:effectLst>
                <a:sym typeface="+mn-ea"/>
              </a:rPr>
              <a:t>”</a:t>
            </a:r>
            <a:endParaRPr lang="en-US" sz="2400">
              <a:solidFill>
                <a:schemeClr val="tx1"/>
              </a:solidFill>
              <a:effectLst>
                <a:outerShdw blurRad="38100" dist="19050" dir="2700000" algn="tl" rotWithShape="0">
                  <a:schemeClr val="dk1">
                    <a:alpha val="40000"/>
                  </a:schemeClr>
                </a:outerShdw>
              </a:effectLst>
              <a:sym typeface="+mn-ea"/>
            </a:endParaRPr>
          </a:p>
          <a:p>
            <a:pPr marL="0" indent="0">
              <a:buNone/>
            </a:pPr>
            <a:r>
              <a:rPr lang="en-US" sz="2400">
                <a:sym typeface="+mn-ea"/>
              </a:rPr>
              <a:t>And we found this below image </a:t>
            </a:r>
            <a:endParaRPr lang="en-US" sz="2400">
              <a:sym typeface="+mn-ea"/>
            </a:endParaRPr>
          </a:p>
          <a:p>
            <a:pPr marL="0" indent="0">
              <a:buNone/>
            </a:pPr>
            <a:endParaRPr lang="en-US" sz="2400"/>
          </a:p>
          <a:p>
            <a:pPr marL="0" indent="0">
              <a:buNone/>
            </a:pPr>
            <a:endParaRPr lang="en-US" sz="2400"/>
          </a:p>
          <a:p>
            <a:pPr marL="0" indent="0">
              <a:buNone/>
            </a:pPr>
            <a:endParaRPr lang="en-US" sz="2400"/>
          </a:p>
          <a:p>
            <a:pPr marL="0" indent="0">
              <a:buNone/>
            </a:pPr>
            <a:endParaRPr lang="en-US" sz="2400"/>
          </a:p>
          <a:p>
            <a:pPr marL="0" indent="0">
              <a:buNone/>
            </a:pPr>
            <a:endParaRPr lang="en-US" sz="2400"/>
          </a:p>
          <a:p>
            <a:pPr marL="0" indent="0">
              <a:buNone/>
            </a:pPr>
            <a:endParaRPr lang="en-US" sz="2400"/>
          </a:p>
          <a:p>
            <a:pPr marL="0" indent="0">
              <a:buNone/>
            </a:pPr>
            <a:endParaRPr lang="en-US" sz="2400"/>
          </a:p>
          <a:p>
            <a:pPr marL="0" indent="0">
              <a:buNone/>
            </a:pPr>
            <a:endParaRPr lang="en-US" sz="2400"/>
          </a:p>
          <a:p>
            <a:pPr marL="0" indent="0">
              <a:buNone/>
            </a:pPr>
            <a:endParaRPr lang="en-US" sz="2400"/>
          </a:p>
          <a:p>
            <a:pPr marL="0" indent="0">
              <a:buNone/>
            </a:pPr>
            <a:r>
              <a:rPr lang="en-US" sz="2400"/>
              <a:t>This picture one of the similar to realistic, I found through this AI Tool </a:t>
            </a:r>
            <a:endParaRPr lang="en-US" sz="2400"/>
          </a:p>
        </p:txBody>
      </p:sp>
      <p:pic>
        <p:nvPicPr>
          <p:cNvPr id="4" name="Picture 3" descr="craiyon_205021_Bathroom_with_Castorama_shower_curtain_"/>
          <p:cNvPicPr>
            <a:picLocks noChangeAspect="1"/>
          </p:cNvPicPr>
          <p:nvPr/>
        </p:nvPicPr>
        <p:blipFill>
          <a:blip r:embed="rId1"/>
          <a:stretch>
            <a:fillRect/>
          </a:stretch>
        </p:blipFill>
        <p:spPr>
          <a:xfrm>
            <a:off x="3724275" y="1552575"/>
            <a:ext cx="4095115" cy="3611245"/>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idx="1"/>
          </p:nvPr>
        </p:nvSpPr>
        <p:spPr>
          <a:xfrm>
            <a:off x="838200" y="437515"/>
            <a:ext cx="10515600" cy="5739765"/>
          </a:xfrm>
        </p:spPr>
        <p:txBody>
          <a:bodyPr/>
          <a:p>
            <a:pPr marL="0" indent="0">
              <a:buFont typeface="+mj-lt"/>
              <a:buNone/>
            </a:pPr>
            <a:endParaRPr lang="en-US" sz="2400" b="1">
              <a:solidFill>
                <a:schemeClr val="tx1"/>
              </a:solidFill>
            </a:endParaRPr>
          </a:p>
          <a:p>
            <a:r>
              <a:rPr lang="en-US" sz="2400">
                <a:sym typeface="+mn-ea"/>
              </a:rPr>
              <a:t>Second tool name - Midjourney</a:t>
            </a:r>
            <a:endParaRPr lang="en-US" sz="2400">
              <a:sym typeface="+mn-ea"/>
            </a:endParaRPr>
          </a:p>
          <a:p>
            <a:endParaRPr lang="en-US" sz="2400">
              <a:solidFill>
                <a:schemeClr val="tx1"/>
              </a:solidFill>
            </a:endParaRPr>
          </a:p>
          <a:p>
            <a:r>
              <a:rPr lang="en-US" sz="2400">
                <a:sym typeface="+mn-ea"/>
              </a:rPr>
              <a:t>Website link - https://docs.midjourney.com/docs/en/command-list</a:t>
            </a:r>
            <a:endParaRPr lang="en-US" sz="2400">
              <a:sym typeface="+mn-ea"/>
            </a:endParaRPr>
          </a:p>
          <a:p>
            <a:pPr marL="0" indent="457200">
              <a:buNone/>
            </a:pPr>
            <a:endParaRPr lang="en-US" sz="2400">
              <a:solidFill>
                <a:schemeClr val="tx1"/>
              </a:solidFill>
            </a:endParaRPr>
          </a:p>
          <a:p>
            <a:pPr marL="0" indent="457200">
              <a:buNone/>
            </a:pPr>
            <a:r>
              <a:rPr lang="en-US" sz="2400">
                <a:sym typeface="+mn-ea"/>
              </a:rPr>
              <a:t>And Features the website, its a open resource </a:t>
            </a:r>
            <a:endParaRPr lang="en-US" sz="2400">
              <a:solidFill>
                <a:schemeClr val="tx1"/>
              </a:solidFill>
            </a:endParaRPr>
          </a:p>
          <a:p>
            <a:pPr marL="1657350" lvl="3" indent="-285750"/>
            <a:r>
              <a:rPr lang="en-US" sz="2400">
                <a:sym typeface="+mn-ea"/>
              </a:rPr>
              <a:t>Easy and fun to use</a:t>
            </a:r>
            <a:endParaRPr lang="en-US" sz="2400">
              <a:sym typeface="+mn-ea"/>
            </a:endParaRPr>
          </a:p>
          <a:p>
            <a:pPr marL="1657350" lvl="3" indent="-285750"/>
            <a:r>
              <a:rPr lang="en-US" sz="2400">
                <a:sym typeface="+mn-ea"/>
              </a:rPr>
              <a:t>Continuous improvements to the graphics quality of AI-generated pieces for web design</a:t>
            </a:r>
            <a:endParaRPr lang="en-US" sz="2400">
              <a:sym typeface="+mn-ea"/>
            </a:endParaRPr>
          </a:p>
          <a:p>
            <a:pPr marL="1657350" lvl="3" indent="-285750"/>
            <a:r>
              <a:rPr lang="en-US" sz="2400">
                <a:sym typeface="+mn-ea"/>
              </a:rPr>
              <a:t>Strong sense of community thanks to existing within Discord</a:t>
            </a:r>
            <a:endParaRPr lang="en-US" sz="2400">
              <a:sym typeface="+mn-ea"/>
            </a:endParaRPr>
          </a:p>
          <a:p>
            <a:pPr marL="0" indent="457200">
              <a:buNone/>
            </a:pPr>
            <a:r>
              <a:rPr lang="en-US" sz="2400">
                <a:sym typeface="+mn-ea"/>
              </a:rPr>
              <a:t> Key limitations - Prompting the tool to upscale images can change the output’s </a:t>
            </a:r>
            <a:endParaRPr lang="en-US" sz="2400">
              <a:sym typeface="+mn-ea"/>
            </a:endParaRPr>
          </a:p>
          <a:p>
            <a:pPr marL="0" indent="457200">
              <a:buNone/>
            </a:pPr>
            <a:r>
              <a:rPr lang="en-US" sz="2400">
                <a:sym typeface="+mn-ea"/>
              </a:rPr>
              <a:t>design slightly and Can be confusing to start with, especially for users new to </a:t>
            </a:r>
            <a:endParaRPr lang="en-US" sz="2400">
              <a:sym typeface="+mn-ea"/>
            </a:endParaRPr>
          </a:p>
          <a:p>
            <a:pPr marL="0" indent="457200">
              <a:buNone/>
            </a:pPr>
            <a:r>
              <a:rPr lang="en-US" sz="2400">
                <a:sym typeface="+mn-ea"/>
              </a:rPr>
              <a:t>Discord </a:t>
            </a:r>
            <a:endParaRPr lang="en-US" sz="2400">
              <a:sym typeface="+mn-ea"/>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idx="1"/>
          </p:nvPr>
        </p:nvSpPr>
        <p:spPr>
          <a:xfrm>
            <a:off x="838200" y="508635"/>
            <a:ext cx="10515600" cy="5668645"/>
          </a:xfrm>
        </p:spPr>
        <p:txBody>
          <a:bodyPr/>
          <a:p>
            <a:pPr marL="0" indent="0">
              <a:buNone/>
            </a:pPr>
            <a:r>
              <a:rPr lang="en-US" sz="2400"/>
              <a:t>We have try this second tool with text </a:t>
            </a:r>
            <a:r>
              <a:rPr lang="en-US" sz="2400">
                <a:solidFill>
                  <a:srgbClr val="FF0000"/>
                </a:solidFill>
                <a:sym typeface="+mn-ea"/>
              </a:rPr>
              <a:t>“Bathroom with Castorama shower curtain.</a:t>
            </a:r>
            <a:r>
              <a:rPr lang="en-US" sz="2400">
                <a:solidFill>
                  <a:srgbClr val="FF0000"/>
                </a:solidFill>
                <a:effectLst>
                  <a:outerShdw blurRad="38100" dist="19050" dir="2700000" algn="tl" rotWithShape="0">
                    <a:schemeClr val="dk1">
                      <a:alpha val="40000"/>
                    </a:schemeClr>
                  </a:outerShdw>
                </a:effectLst>
                <a:sym typeface="+mn-ea"/>
              </a:rPr>
              <a:t>”</a:t>
            </a:r>
            <a:endParaRPr lang="en-US" sz="2400">
              <a:solidFill>
                <a:srgbClr val="FF0000"/>
              </a:solidFill>
              <a:effectLst>
                <a:outerShdw blurRad="38100" dist="19050" dir="2700000" algn="tl" rotWithShape="0">
                  <a:schemeClr val="dk1">
                    <a:alpha val="40000"/>
                  </a:schemeClr>
                </a:outerShdw>
              </a:effectLst>
              <a:sym typeface="+mn-ea"/>
            </a:endParaRPr>
          </a:p>
          <a:p>
            <a:pPr marL="0" indent="0">
              <a:buNone/>
            </a:pPr>
            <a:endParaRPr lang="en-US" sz="2400"/>
          </a:p>
          <a:p>
            <a:pPr marL="0" indent="0">
              <a:buNone/>
            </a:pPr>
            <a:r>
              <a:rPr lang="en-US" sz="2400"/>
              <a:t>and found</a:t>
            </a:r>
            <a:endParaRPr lang="en-US" sz="2400"/>
          </a:p>
          <a:p>
            <a:pPr marL="0" indent="0">
              <a:buNone/>
            </a:pPr>
            <a:endParaRPr lang="en-US" sz="2400"/>
          </a:p>
          <a:p>
            <a:pPr marL="0" indent="0">
              <a:buNone/>
            </a:pPr>
            <a:endParaRPr lang="en-US" sz="2400"/>
          </a:p>
          <a:p>
            <a:pPr marL="0" indent="0">
              <a:buNone/>
            </a:pPr>
            <a:endParaRPr lang="en-US" sz="2400"/>
          </a:p>
          <a:p>
            <a:pPr marL="0" indent="0">
              <a:buNone/>
            </a:pPr>
            <a:endParaRPr lang="en-US" sz="2400"/>
          </a:p>
          <a:p>
            <a:pPr marL="0" indent="0">
              <a:buNone/>
            </a:pPr>
            <a:endParaRPr lang="en-US" sz="2400"/>
          </a:p>
          <a:p>
            <a:pPr marL="0" indent="0">
              <a:buNone/>
            </a:pPr>
            <a:endParaRPr lang="en-US" sz="2400"/>
          </a:p>
          <a:p>
            <a:pPr marL="0" indent="0">
              <a:buNone/>
            </a:pPr>
            <a:endParaRPr lang="en-US" sz="2400"/>
          </a:p>
          <a:p>
            <a:pPr marL="0" indent="0">
              <a:buNone/>
            </a:pPr>
            <a:r>
              <a:rPr lang="en-US" sz="2400"/>
              <a:t>But you can see the bathtub covers </a:t>
            </a:r>
            <a:r>
              <a:rPr lang="en-US" sz="2400">
                <a:solidFill>
                  <a:schemeClr val="tx1"/>
                </a:solidFill>
                <a:sym typeface="+mn-ea"/>
              </a:rPr>
              <a:t>Castorama shower curtain</a:t>
            </a:r>
            <a:endParaRPr lang="en-US" sz="2400">
              <a:solidFill>
                <a:schemeClr val="tx1"/>
              </a:solidFill>
              <a:sym typeface="+mn-ea"/>
            </a:endParaRPr>
          </a:p>
        </p:txBody>
      </p:sp>
      <p:pic>
        <p:nvPicPr>
          <p:cNvPr id="4" name="Picture 3" descr="6000201853359"/>
          <p:cNvPicPr>
            <a:picLocks noChangeAspect="1"/>
          </p:cNvPicPr>
          <p:nvPr/>
        </p:nvPicPr>
        <p:blipFill>
          <a:blip r:embed="rId1"/>
          <a:stretch>
            <a:fillRect/>
          </a:stretch>
        </p:blipFill>
        <p:spPr>
          <a:xfrm>
            <a:off x="3213735" y="1613535"/>
            <a:ext cx="5527040" cy="298069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125"/>
            <a:ext cx="8568690" cy="474345"/>
          </a:xfrm>
        </p:spPr>
        <p:txBody>
          <a:bodyPr>
            <a:normAutofit fontScale="90000"/>
          </a:bodyPr>
          <a:p>
            <a:r>
              <a:rPr lang="en-US" sz="3110" b="1">
                <a:ln w="13462">
                  <a:solidFill>
                    <a:schemeClr val="tx1"/>
                  </a:solidFill>
                  <a:prstDash val="solid"/>
                </a:ln>
                <a:solidFill>
                  <a:srgbClr val="FF0000"/>
                </a:solidFill>
                <a:effectLst>
                  <a:outerShdw dist="38100" dir="2700000" algn="bl" rotWithShape="0">
                    <a:schemeClr val="accent5"/>
                  </a:outerShdw>
                </a:effectLst>
              </a:rPr>
              <a:t>Castorama bathtub with tap + one Castorama furniture.</a:t>
            </a:r>
            <a:endParaRPr lang="en-US" sz="3110" b="1">
              <a:ln w="13462">
                <a:solidFill>
                  <a:schemeClr val="tx1"/>
                </a:solidFill>
                <a:prstDash val="solid"/>
              </a:ln>
              <a:solidFill>
                <a:srgbClr val="FF0000"/>
              </a:solidFill>
              <a:effectLst>
                <a:outerShdw dist="38100" dir="2700000" algn="bl" rotWithShape="0">
                  <a:schemeClr val="accent5"/>
                </a:outerShdw>
              </a:effectLst>
            </a:endParaRPr>
          </a:p>
        </p:txBody>
      </p:sp>
      <p:sp>
        <p:nvSpPr>
          <p:cNvPr id="3" name="Content Placeholder 2"/>
          <p:cNvSpPr>
            <a:spLocks noGrp="1"/>
          </p:cNvSpPr>
          <p:nvPr>
            <p:ph idx="1"/>
          </p:nvPr>
        </p:nvSpPr>
        <p:spPr>
          <a:xfrm>
            <a:off x="838200" y="1024255"/>
            <a:ext cx="10515600" cy="4351338"/>
          </a:xfrm>
        </p:spPr>
        <p:txBody>
          <a:bodyPr>
            <a:noAutofit/>
          </a:bodyPr>
          <a:p>
            <a:pPr marL="0" indent="0">
              <a:buFont typeface="+mj-lt"/>
              <a:buNone/>
            </a:pPr>
            <a:r>
              <a:rPr lang="en-US" sz="1800">
                <a:solidFill>
                  <a:schemeClr val="tx1"/>
                </a:solidFill>
              </a:rPr>
              <a:t>Here we go with first image</a:t>
            </a:r>
            <a:r>
              <a:rPr lang="en-US" sz="1800" b="1">
                <a:solidFill>
                  <a:schemeClr val="tx1"/>
                </a:solidFill>
              </a:rPr>
              <a:t> </a:t>
            </a:r>
            <a:r>
              <a:rPr lang="en-US" sz="1800" b="1">
                <a:solidFill>
                  <a:srgbClr val="FF0000"/>
                </a:solidFill>
                <a:effectLst/>
                <a:sym typeface="+mn-ea"/>
              </a:rPr>
              <a:t>Castorama bathtub with tap + one Castorama furniture.</a:t>
            </a:r>
            <a:endParaRPr lang="en-US" sz="1800" b="1">
              <a:solidFill>
                <a:schemeClr val="tx1"/>
              </a:solidFill>
              <a:effectLst/>
            </a:endParaRPr>
          </a:p>
          <a:p>
            <a:pPr marL="0" indent="0">
              <a:buFont typeface="+mj-lt"/>
              <a:buNone/>
            </a:pPr>
            <a:endParaRPr lang="en-US" sz="1800" b="1">
              <a:solidFill>
                <a:schemeClr val="tx1"/>
              </a:solidFill>
            </a:endParaRPr>
          </a:p>
          <a:p>
            <a:pPr/>
            <a:r>
              <a:rPr lang="en-US" sz="1800">
                <a:solidFill>
                  <a:schemeClr val="tx1"/>
                </a:solidFill>
              </a:rPr>
              <a:t>First tool name - DeepAi</a:t>
            </a:r>
            <a:endParaRPr lang="en-US" sz="1800">
              <a:solidFill>
                <a:schemeClr val="tx1"/>
              </a:solidFill>
            </a:endParaRPr>
          </a:p>
          <a:p>
            <a:pPr/>
            <a:endParaRPr lang="en-US" sz="1800">
              <a:solidFill>
                <a:schemeClr val="tx1"/>
              </a:solidFill>
            </a:endParaRPr>
          </a:p>
          <a:p>
            <a:pPr/>
            <a:r>
              <a:rPr lang="en-US" sz="1800">
                <a:solidFill>
                  <a:schemeClr val="tx1"/>
                </a:solidFill>
              </a:rPr>
              <a:t>Website link - https://deepai.org/machine-learning-model/fantasy-world-generator</a:t>
            </a:r>
            <a:endParaRPr lang="en-US" sz="1800">
              <a:solidFill>
                <a:schemeClr val="tx1"/>
              </a:solidFill>
            </a:endParaRPr>
          </a:p>
          <a:p>
            <a:pPr marL="0" indent="457200">
              <a:buNone/>
            </a:pPr>
            <a:endParaRPr lang="en-US" sz="1800">
              <a:solidFill>
                <a:schemeClr val="tx1"/>
              </a:solidFill>
            </a:endParaRPr>
          </a:p>
          <a:p>
            <a:pPr marL="0" indent="457200">
              <a:buNone/>
            </a:pPr>
            <a:r>
              <a:rPr lang="en-US" sz="1800">
                <a:solidFill>
                  <a:schemeClr val="tx1"/>
                </a:solidFill>
              </a:rPr>
              <a:t>And analysing the website, its a open resource and we have option for </a:t>
            </a:r>
            <a:endParaRPr lang="en-US" sz="1800">
              <a:solidFill>
                <a:schemeClr val="tx1"/>
              </a:solidFill>
            </a:endParaRPr>
          </a:p>
          <a:p>
            <a:pPr marL="1657350" lvl="3" indent="-285750"/>
            <a:r>
              <a:rPr lang="en-US" sz="1800">
                <a:solidFill>
                  <a:schemeClr val="tx1"/>
                </a:solidFill>
              </a:rPr>
              <a:t>Choose style </a:t>
            </a:r>
            <a:endParaRPr lang="en-US" sz="1800">
              <a:solidFill>
                <a:schemeClr val="tx1"/>
              </a:solidFill>
            </a:endParaRPr>
          </a:p>
          <a:p>
            <a:pPr marL="1657350" lvl="3" indent="-285750"/>
            <a:r>
              <a:rPr lang="en-US">
                <a:sym typeface="+mn-ea"/>
              </a:rPr>
              <a:t>Choose </a:t>
            </a:r>
            <a:r>
              <a:rPr lang="en-US" sz="1800">
                <a:solidFill>
                  <a:schemeClr val="tx1"/>
                </a:solidFill>
              </a:rPr>
              <a:t>shape</a:t>
            </a:r>
            <a:endParaRPr lang="en-US" sz="1800">
              <a:solidFill>
                <a:schemeClr val="tx1"/>
              </a:solidFill>
            </a:endParaRPr>
          </a:p>
          <a:p>
            <a:pPr marL="1657350" lvl="3" indent="-285750"/>
            <a:r>
              <a:rPr lang="en-US" sz="1800">
                <a:solidFill>
                  <a:schemeClr val="tx1"/>
                </a:solidFill>
              </a:rPr>
              <a:t>Enhance the image size</a:t>
            </a:r>
            <a:endParaRPr lang="en-US" sz="1800">
              <a:solidFill>
                <a:schemeClr val="tx1"/>
              </a:solidFill>
            </a:endParaRPr>
          </a:p>
          <a:p>
            <a:pPr marL="0" indent="457200">
              <a:buNone/>
            </a:pPr>
            <a:r>
              <a:rPr lang="en-US" sz="1800">
                <a:solidFill>
                  <a:schemeClr val="tx1"/>
                </a:solidFill>
              </a:rPr>
              <a:t> that can major usefull for image conversion, We can also download the image easily.</a:t>
            </a:r>
            <a:endParaRPr lang="en-US" sz="1800">
              <a:solidFill>
                <a:schemeClr val="tx1"/>
              </a:solidFill>
            </a:endParaRPr>
          </a:p>
          <a:p>
            <a:pPr marL="0" indent="457200">
              <a:buNone/>
            </a:pPr>
            <a:r>
              <a:rPr lang="en-US" sz="1800">
                <a:solidFill>
                  <a:schemeClr val="tx1"/>
                </a:solidFill>
              </a:rPr>
              <a:t>But We can not able to change imgae size and resolution </a:t>
            </a:r>
            <a:endParaRPr lang="en-US" sz="1800">
              <a:solidFill>
                <a:schemeClr val="tx1"/>
              </a:solidFill>
            </a:endParaRPr>
          </a:p>
          <a:p>
            <a:pPr marL="0" indent="457200">
              <a:buNone/>
            </a:pPr>
            <a:endParaRPr lang="en-US" sz="1800">
              <a:solidFill>
                <a:schemeClr val="tx1"/>
              </a:solidFill>
            </a:endParaRPr>
          </a:p>
          <a:p>
            <a:pPr marL="0" indent="457200">
              <a:buNone/>
            </a:pPr>
            <a:endParaRPr lang="en-US" sz="1800">
              <a:solidFill>
                <a:schemeClr val="tx1"/>
              </a:solidFill>
            </a:endParaRPr>
          </a:p>
          <a:p>
            <a:pPr marL="0" indent="457200">
              <a:buNone/>
            </a:pPr>
            <a:endParaRPr lang="en-US" sz="1800">
              <a:solidFill>
                <a:schemeClr val="tx1"/>
              </a:solidFill>
            </a:endParaRPr>
          </a:p>
          <a:p>
            <a:pPr marL="0" indent="0">
              <a:buNone/>
            </a:pPr>
            <a:r>
              <a:rPr lang="en-US" sz="1800">
                <a:solidFill>
                  <a:schemeClr val="tx1"/>
                </a:solidFill>
              </a:rPr>
              <a:t> </a:t>
            </a:r>
            <a:endParaRPr lang="en-US" sz="1800">
              <a:solidFill>
                <a:schemeClr val="tx1"/>
              </a:solidFill>
            </a:endParaRPr>
          </a:p>
          <a:p>
            <a:pPr marL="0" indent="0">
              <a:buNone/>
            </a:pPr>
            <a:r>
              <a:rPr lang="en-US" sz="1800">
                <a:solidFill>
                  <a:schemeClr val="tx1"/>
                </a:solidFill>
              </a:rPr>
              <a:t> </a:t>
            </a:r>
            <a:endParaRPr lang="en-US" sz="1800">
              <a:solidFill>
                <a:schemeClr val="tx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idx="1"/>
          </p:nvPr>
        </p:nvSpPr>
        <p:spPr>
          <a:xfrm>
            <a:off x="838200" y="427355"/>
            <a:ext cx="10515600" cy="5749925"/>
          </a:xfrm>
        </p:spPr>
        <p:txBody>
          <a:bodyPr/>
          <a:p>
            <a:pPr marL="0" indent="0">
              <a:buFont typeface="+mj-lt"/>
              <a:buNone/>
            </a:pPr>
            <a:endParaRPr lang="en-US" sz="2400" b="1">
              <a:solidFill>
                <a:schemeClr val="tx1"/>
              </a:solidFill>
            </a:endParaRPr>
          </a:p>
          <a:p>
            <a:r>
              <a:rPr lang="en-US" sz="2400">
                <a:sym typeface="+mn-ea"/>
              </a:rPr>
              <a:t>First tool name - Jasper Art</a:t>
            </a:r>
            <a:endParaRPr lang="en-US" sz="2400">
              <a:sym typeface="+mn-ea"/>
            </a:endParaRPr>
          </a:p>
          <a:p>
            <a:endParaRPr lang="en-US" sz="2400">
              <a:solidFill>
                <a:schemeClr val="tx1"/>
              </a:solidFill>
            </a:endParaRPr>
          </a:p>
          <a:p>
            <a:r>
              <a:rPr lang="en-US" sz="2400">
                <a:sym typeface="+mn-ea"/>
              </a:rPr>
              <a:t>Website link - https://www.craiyon.com/</a:t>
            </a:r>
            <a:endParaRPr lang="en-US" sz="2400">
              <a:sym typeface="+mn-ea"/>
            </a:endParaRPr>
          </a:p>
          <a:p>
            <a:pPr marL="0" indent="457200">
              <a:buNone/>
            </a:pPr>
            <a:endParaRPr lang="en-US" sz="2400">
              <a:solidFill>
                <a:schemeClr val="tx1"/>
              </a:solidFill>
            </a:endParaRPr>
          </a:p>
          <a:p>
            <a:pPr marL="0" indent="457200">
              <a:buNone/>
            </a:pPr>
            <a:r>
              <a:rPr lang="en-US" sz="2400">
                <a:sym typeface="+mn-ea"/>
              </a:rPr>
              <a:t>And analysing the website, its a open resource and we have limited option for </a:t>
            </a:r>
            <a:endParaRPr lang="en-US" sz="2400">
              <a:solidFill>
                <a:schemeClr val="tx1"/>
              </a:solidFill>
            </a:endParaRPr>
          </a:p>
          <a:p>
            <a:pPr marL="1657350" lvl="3" indent="-285750"/>
            <a:r>
              <a:rPr lang="en-US" sz="2400">
                <a:sym typeface="+mn-ea"/>
              </a:rPr>
              <a:t>AI art is easy to generate on mobile devices </a:t>
            </a:r>
            <a:endParaRPr lang="en-US" sz="2400">
              <a:solidFill>
                <a:schemeClr val="tx1"/>
              </a:solidFill>
            </a:endParaRPr>
          </a:p>
          <a:p>
            <a:pPr marL="1657350" lvl="3" indent="-285750"/>
            <a:r>
              <a:rPr lang="en-US" sz="2400">
                <a:sym typeface="+mn-ea"/>
              </a:rPr>
              <a:t>Choose an AI art style</a:t>
            </a:r>
            <a:endParaRPr lang="en-US" sz="2400">
              <a:sym typeface="+mn-ea"/>
            </a:endParaRPr>
          </a:p>
          <a:p>
            <a:pPr marL="1657350" lvl="3" indent="-285750"/>
            <a:r>
              <a:rPr lang="en-US" sz="2400">
                <a:sym typeface="+mn-ea"/>
              </a:rPr>
              <a:t>Built-in community of fellow AI art lovers</a:t>
            </a:r>
            <a:endParaRPr lang="en-US" sz="2400">
              <a:sym typeface="+mn-ea"/>
            </a:endParaRPr>
          </a:p>
          <a:p>
            <a:pPr marL="1657350" lvl="3" indent="-285750"/>
            <a:endParaRPr lang="en-US" sz="2400">
              <a:sym typeface="+mn-ea"/>
            </a:endParaRPr>
          </a:p>
          <a:p>
            <a:pPr marL="0" indent="457200">
              <a:buNone/>
            </a:pPr>
            <a:r>
              <a:rPr lang="en-US" sz="2400">
                <a:sym typeface="+mn-ea"/>
              </a:rPr>
              <a:t> key option - this AI tool, has mobile app for iOS and Android devices and on </a:t>
            </a:r>
            <a:endParaRPr lang="en-US" sz="2400">
              <a:sym typeface="+mn-ea"/>
            </a:endParaRPr>
          </a:p>
          <a:p>
            <a:pPr marL="0" indent="457200">
              <a:buNone/>
            </a:pPr>
            <a:r>
              <a:rPr lang="en-US" sz="2400">
                <a:sym typeface="+mn-ea"/>
              </a:rPr>
              <a:t>Discord  </a:t>
            </a:r>
            <a:endParaRPr lang="en-US" sz="2400">
              <a:solidFill>
                <a:schemeClr val="tx1"/>
              </a:solidFill>
            </a:endParaRPr>
          </a:p>
          <a:p>
            <a:endParaRPr lang="en-US" sz="240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idx="1"/>
          </p:nvPr>
        </p:nvSpPr>
        <p:spPr>
          <a:xfrm>
            <a:off x="838200" y="405765"/>
            <a:ext cx="10515600" cy="5771515"/>
          </a:xfrm>
        </p:spPr>
        <p:txBody>
          <a:bodyPr/>
          <a:p>
            <a:pPr marL="0" indent="0">
              <a:buNone/>
            </a:pPr>
            <a:r>
              <a:rPr lang="en-US" sz="2400">
                <a:sym typeface="+mn-ea"/>
              </a:rPr>
              <a:t>We have try this second tool with text </a:t>
            </a:r>
            <a:r>
              <a:rPr lang="en-US" sz="2400">
                <a:solidFill>
                  <a:srgbClr val="FF0000"/>
                </a:solidFill>
                <a:sym typeface="+mn-ea"/>
              </a:rPr>
              <a:t>“Bathroom with Castorama shower curtain.</a:t>
            </a:r>
            <a:r>
              <a:rPr lang="en-US" sz="2400">
                <a:solidFill>
                  <a:srgbClr val="FF0000"/>
                </a:solidFill>
                <a:effectLst>
                  <a:outerShdw blurRad="38100" dist="19050" dir="2700000" algn="tl" rotWithShape="0">
                    <a:schemeClr val="dk1">
                      <a:alpha val="40000"/>
                    </a:schemeClr>
                  </a:outerShdw>
                </a:effectLst>
                <a:sym typeface="+mn-ea"/>
              </a:rPr>
              <a:t>”</a:t>
            </a:r>
            <a:endParaRPr lang="en-US" sz="2400">
              <a:solidFill>
                <a:srgbClr val="FF0000"/>
              </a:solidFill>
              <a:effectLst>
                <a:outerShdw blurRad="38100" dist="19050" dir="2700000" algn="tl" rotWithShape="0">
                  <a:schemeClr val="dk1">
                    <a:alpha val="40000"/>
                  </a:schemeClr>
                </a:outerShdw>
              </a:effectLst>
              <a:sym typeface="+mn-ea"/>
            </a:endParaRPr>
          </a:p>
          <a:p>
            <a:pPr marL="0" indent="0">
              <a:buNone/>
            </a:pPr>
            <a:endParaRPr lang="en-US" sz="2400"/>
          </a:p>
          <a:p>
            <a:pPr marL="0" indent="0">
              <a:buNone/>
            </a:pPr>
            <a:r>
              <a:rPr lang="en-US" sz="2400">
                <a:sym typeface="+mn-ea"/>
              </a:rPr>
              <a:t>and found</a:t>
            </a:r>
            <a:endParaRPr lang="en-US" sz="2400">
              <a:sym typeface="+mn-ea"/>
            </a:endParaRPr>
          </a:p>
          <a:p>
            <a:pPr marL="0" indent="0">
              <a:buNone/>
            </a:pPr>
            <a:endParaRPr lang="en-US" sz="2400"/>
          </a:p>
          <a:p>
            <a:pPr marL="0" indent="0">
              <a:buNone/>
            </a:pPr>
            <a:endParaRPr lang="en-US" sz="2400"/>
          </a:p>
          <a:p>
            <a:pPr marL="0" indent="0">
              <a:buNone/>
            </a:pPr>
            <a:endParaRPr lang="en-US" sz="2400"/>
          </a:p>
          <a:p>
            <a:pPr marL="0" indent="0">
              <a:buNone/>
            </a:pPr>
            <a:endParaRPr lang="en-US" sz="2400"/>
          </a:p>
          <a:p>
            <a:pPr marL="0" indent="0">
              <a:buNone/>
            </a:pPr>
            <a:endParaRPr lang="en-US" sz="2400"/>
          </a:p>
          <a:p>
            <a:pPr marL="0" indent="0">
              <a:buNone/>
            </a:pPr>
            <a:endParaRPr lang="en-US" sz="2400"/>
          </a:p>
          <a:p>
            <a:pPr marL="0" indent="0">
              <a:buNone/>
            </a:pPr>
            <a:endParaRPr lang="en-US" sz="2400"/>
          </a:p>
          <a:p>
            <a:pPr marL="0" indent="0">
              <a:buNone/>
            </a:pPr>
            <a:endParaRPr lang="en-US" sz="2400"/>
          </a:p>
          <a:p>
            <a:pPr marL="0" indent="0">
              <a:buNone/>
            </a:pPr>
            <a:r>
              <a:rPr lang="en-US" sz="2400"/>
              <a:t>I belive this i found very realistic image. </a:t>
            </a:r>
            <a:endParaRPr lang="en-US" sz="2400"/>
          </a:p>
        </p:txBody>
      </p:sp>
      <p:pic>
        <p:nvPicPr>
          <p:cNvPr id="4" name="Picture 3" descr="Dream_TradingCard"/>
          <p:cNvPicPr>
            <a:picLocks noChangeAspect="1"/>
          </p:cNvPicPr>
          <p:nvPr/>
        </p:nvPicPr>
        <p:blipFill>
          <a:blip r:embed="rId1"/>
          <a:stretch>
            <a:fillRect/>
          </a:stretch>
        </p:blipFill>
        <p:spPr>
          <a:xfrm>
            <a:off x="3287395" y="1636395"/>
            <a:ext cx="3169920" cy="330962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idx="1"/>
          </p:nvPr>
        </p:nvSpPr>
        <p:spPr>
          <a:xfrm>
            <a:off x="775970" y="334010"/>
            <a:ext cx="10515600" cy="6141720"/>
          </a:xfrm>
        </p:spPr>
        <p:txBody>
          <a:bodyPr/>
          <a:p>
            <a:pPr marL="0" indent="0">
              <a:buNone/>
            </a:pPr>
            <a:r>
              <a:rPr lang="en-US" sz="2000">
                <a:sym typeface="+mn-ea"/>
              </a:rPr>
              <a:t>Conculation :</a:t>
            </a:r>
            <a:endParaRPr lang="en-US" sz="2000"/>
          </a:p>
          <a:p>
            <a:pPr marL="0" indent="0">
              <a:buNone/>
            </a:pPr>
            <a:endParaRPr lang="en-US" sz="2000"/>
          </a:p>
          <a:p>
            <a:pPr marL="0" indent="0">
              <a:buNone/>
            </a:pPr>
            <a:r>
              <a:rPr lang="en-US" sz="2000">
                <a:sym typeface="+mn-ea"/>
              </a:rPr>
              <a:t>So upon checking above 3 tool, I preffered </a:t>
            </a:r>
            <a:r>
              <a:rPr lang="en-US" sz="2000">
                <a:solidFill>
                  <a:srgbClr val="FF0000"/>
                </a:solidFill>
                <a:sym typeface="+mn-ea"/>
              </a:rPr>
              <a:t>Jasper Art </a:t>
            </a:r>
            <a:r>
              <a:rPr lang="en-US" sz="2000">
                <a:sym typeface="+mn-ea"/>
              </a:rPr>
              <a:t>in this tool we have lot of option there and compared with other 2 tool. We got almost expected output.</a:t>
            </a:r>
            <a:endParaRPr lang="en-US" sz="2000"/>
          </a:p>
          <a:p>
            <a:pPr marL="0" indent="0">
              <a:buNone/>
            </a:pPr>
            <a:r>
              <a:rPr lang="en-US" sz="2000"/>
              <a:t>and This AI tool has.</a:t>
            </a:r>
            <a:endParaRPr lang="en-US" sz="2000"/>
          </a:p>
          <a:p>
            <a:pPr marL="0" indent="0">
              <a:buNone/>
            </a:pPr>
            <a:endParaRPr lang="en-US" sz="2000"/>
          </a:p>
          <a:p>
            <a:r>
              <a:rPr lang="en-US" sz="2000"/>
              <a:t>AI art is easy to generate on mobile devices</a:t>
            </a:r>
            <a:endParaRPr lang="en-US" sz="2000"/>
          </a:p>
          <a:p>
            <a:r>
              <a:rPr lang="en-US" sz="2000"/>
              <a:t>Choose an AI art style</a:t>
            </a:r>
            <a:endParaRPr lang="en-US" sz="2000"/>
          </a:p>
          <a:p>
            <a:r>
              <a:rPr lang="en-US" sz="2000"/>
              <a:t>Built-in community of fellow AI art lovers</a:t>
            </a:r>
            <a:endParaRPr lang="en-US" sz="2000"/>
          </a:p>
          <a:p>
            <a:endParaRPr lang="en-US" sz="2000"/>
          </a:p>
          <a:p>
            <a:pPr marL="0" indent="0">
              <a:buNone/>
            </a:pPr>
            <a:endParaRPr lang="en-US" sz="2000"/>
          </a:p>
        </p:txBody>
      </p:sp>
      <p:pic>
        <p:nvPicPr>
          <p:cNvPr id="4" name="Picture 3" descr="Dream_TradingCard"/>
          <p:cNvPicPr>
            <a:picLocks noChangeAspect="1"/>
          </p:cNvPicPr>
          <p:nvPr/>
        </p:nvPicPr>
        <p:blipFill>
          <a:blip r:embed="rId1"/>
          <a:stretch>
            <a:fillRect/>
          </a:stretch>
        </p:blipFill>
        <p:spPr>
          <a:xfrm>
            <a:off x="7052310" y="2065655"/>
            <a:ext cx="3169920" cy="330962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idx="1"/>
          </p:nvPr>
        </p:nvSpPr>
        <p:spPr>
          <a:xfrm>
            <a:off x="260350" y="223520"/>
            <a:ext cx="11931650" cy="5659755"/>
          </a:xfrm>
        </p:spPr>
        <p:txBody>
          <a:bodyPr/>
          <a:p>
            <a:pPr marL="0" indent="0">
              <a:buNone/>
            </a:pPr>
            <a:r>
              <a:rPr lang="en-US" sz="1800">
                <a:sym typeface="+mn-ea"/>
              </a:rPr>
              <a:t>So we have try to find the image with Text </a:t>
            </a:r>
            <a:r>
              <a:rPr lang="en-US" sz="1800">
                <a:solidFill>
                  <a:srgbClr val="FF0000"/>
                </a:solidFill>
                <a:sym typeface="+mn-ea"/>
              </a:rPr>
              <a:t>“Castorama bathtub with tap + one Castorama furniture.”</a:t>
            </a:r>
            <a:endParaRPr lang="en-US" sz="1800">
              <a:sym typeface="+mn-ea"/>
            </a:endParaRPr>
          </a:p>
          <a:p>
            <a:pPr marL="0" indent="0">
              <a:buNone/>
            </a:pPr>
            <a:r>
              <a:rPr lang="en-US" sz="1800"/>
              <a:t>And we found this below image </a:t>
            </a:r>
            <a:endParaRPr lang="en-US" sz="1800"/>
          </a:p>
          <a:p>
            <a:pPr marL="0" indent="0">
              <a:buNone/>
            </a:pPr>
            <a:endParaRPr lang="en-US" sz="1800"/>
          </a:p>
          <a:p>
            <a:pPr marL="0" indent="0">
              <a:buNone/>
            </a:pPr>
            <a:endParaRPr lang="en-US" sz="1800"/>
          </a:p>
          <a:p>
            <a:pPr marL="0" indent="0">
              <a:buNone/>
            </a:pPr>
            <a:endParaRPr lang="en-US" sz="1800"/>
          </a:p>
          <a:p>
            <a:pPr marL="0" indent="0">
              <a:buNone/>
            </a:pPr>
            <a:endParaRPr lang="en-US" sz="1800"/>
          </a:p>
          <a:p>
            <a:pPr marL="0" indent="0">
              <a:buNone/>
            </a:pPr>
            <a:endParaRPr lang="en-US" sz="1800"/>
          </a:p>
          <a:p>
            <a:pPr marL="0" indent="0">
              <a:buNone/>
            </a:pPr>
            <a:endParaRPr lang="en-US" sz="1800"/>
          </a:p>
          <a:p>
            <a:pPr marL="0" indent="0">
              <a:buNone/>
            </a:pPr>
            <a:endParaRPr lang="en-US" sz="1800"/>
          </a:p>
          <a:p>
            <a:pPr marL="0" indent="0">
              <a:buNone/>
            </a:pPr>
            <a:endParaRPr lang="en-US" sz="1800"/>
          </a:p>
          <a:p>
            <a:pPr marL="0" indent="0">
              <a:buNone/>
            </a:pPr>
            <a:endParaRPr lang="en-US" sz="1800"/>
          </a:p>
          <a:p>
            <a:pPr marL="0" indent="0">
              <a:buNone/>
            </a:pPr>
            <a:endParaRPr lang="en-US" sz="1800"/>
          </a:p>
          <a:p>
            <a:pPr marL="0" indent="0">
              <a:buNone/>
            </a:pPr>
            <a:endParaRPr lang="en-US" sz="1800"/>
          </a:p>
          <a:p>
            <a:pPr marL="0" indent="0">
              <a:buNone/>
            </a:pPr>
            <a:r>
              <a:rPr lang="en-US" sz="1800"/>
              <a:t>But you can see there is no Tap and furniture, so I did modified the text, </a:t>
            </a:r>
            <a:endParaRPr lang="en-US" sz="1800"/>
          </a:p>
        </p:txBody>
      </p:sp>
      <p:pic>
        <p:nvPicPr>
          <p:cNvPr id="5" name="Picture 4" descr="Screenshot (70)"/>
          <p:cNvPicPr>
            <a:picLocks noChangeAspect="1"/>
          </p:cNvPicPr>
          <p:nvPr/>
        </p:nvPicPr>
        <p:blipFill>
          <a:blip r:embed="rId1"/>
          <a:srcRect l="23302" t="5185" r="23543" b="5686"/>
          <a:stretch>
            <a:fillRect/>
          </a:stretch>
        </p:blipFill>
        <p:spPr>
          <a:xfrm>
            <a:off x="3284855" y="989330"/>
            <a:ext cx="5882640" cy="372237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idx="1"/>
          </p:nvPr>
        </p:nvSpPr>
        <p:spPr>
          <a:xfrm>
            <a:off x="655955" y="445770"/>
            <a:ext cx="10515600" cy="6268720"/>
          </a:xfrm>
        </p:spPr>
        <p:txBody>
          <a:bodyPr/>
          <a:p>
            <a:pPr marL="0" indent="0">
              <a:buNone/>
            </a:pPr>
            <a:r>
              <a:rPr lang="en-US" sz="1800"/>
              <a:t>So I search with follow this text </a:t>
            </a:r>
            <a:r>
              <a:rPr lang="en-US" sz="1800">
                <a:solidFill>
                  <a:srgbClr val="FF0000"/>
                </a:solidFill>
                <a:sym typeface="+mn-ea"/>
              </a:rPr>
              <a:t>“Castorama bathtub with tap and one Castorama furniture.” </a:t>
            </a:r>
            <a:r>
              <a:rPr lang="en-US" sz="1800">
                <a:solidFill>
                  <a:schemeClr val="tx1"/>
                </a:solidFill>
                <a:sym typeface="+mn-ea"/>
              </a:rPr>
              <a:t>and we found </a:t>
            </a:r>
            <a:endParaRPr lang="en-US" sz="1800">
              <a:solidFill>
                <a:schemeClr val="tx1"/>
              </a:solidFill>
              <a:sym typeface="+mn-ea"/>
            </a:endParaRPr>
          </a:p>
          <a:p>
            <a:pPr marL="0" indent="0">
              <a:buNone/>
            </a:pPr>
            <a:endParaRPr lang="en-US" sz="1800">
              <a:solidFill>
                <a:schemeClr val="tx1"/>
              </a:solidFill>
              <a:sym typeface="+mn-ea"/>
            </a:endParaRPr>
          </a:p>
          <a:p>
            <a:pPr marL="0" indent="0">
              <a:buNone/>
            </a:pPr>
            <a:endParaRPr lang="en-US" sz="1800">
              <a:solidFill>
                <a:schemeClr val="tx1"/>
              </a:solidFill>
              <a:sym typeface="+mn-ea"/>
            </a:endParaRPr>
          </a:p>
          <a:p>
            <a:pPr marL="0" indent="0">
              <a:buNone/>
            </a:pPr>
            <a:endParaRPr lang="en-US" sz="1800">
              <a:solidFill>
                <a:schemeClr val="tx1"/>
              </a:solidFill>
              <a:sym typeface="+mn-ea"/>
            </a:endParaRPr>
          </a:p>
          <a:p>
            <a:pPr marL="0" indent="0">
              <a:buNone/>
            </a:pPr>
            <a:endParaRPr lang="en-US" sz="1800">
              <a:solidFill>
                <a:schemeClr val="tx1"/>
              </a:solidFill>
              <a:sym typeface="+mn-ea"/>
            </a:endParaRPr>
          </a:p>
          <a:p>
            <a:pPr marL="0" indent="0">
              <a:buNone/>
            </a:pPr>
            <a:endParaRPr lang="en-US" sz="1800">
              <a:solidFill>
                <a:schemeClr val="tx1"/>
              </a:solidFill>
              <a:sym typeface="+mn-ea"/>
            </a:endParaRPr>
          </a:p>
          <a:p>
            <a:pPr marL="0" indent="0">
              <a:buNone/>
            </a:pPr>
            <a:endParaRPr lang="en-US" sz="1800">
              <a:solidFill>
                <a:schemeClr val="tx1"/>
              </a:solidFill>
              <a:sym typeface="+mn-ea"/>
            </a:endParaRPr>
          </a:p>
          <a:p>
            <a:pPr marL="0" indent="0">
              <a:buNone/>
            </a:pPr>
            <a:endParaRPr lang="en-US" sz="1800">
              <a:solidFill>
                <a:schemeClr val="tx1"/>
              </a:solidFill>
              <a:sym typeface="+mn-ea"/>
            </a:endParaRPr>
          </a:p>
          <a:p>
            <a:pPr marL="0" indent="0">
              <a:buNone/>
            </a:pPr>
            <a:endParaRPr lang="en-US" sz="1800">
              <a:solidFill>
                <a:schemeClr val="tx1"/>
              </a:solidFill>
              <a:sym typeface="+mn-ea"/>
            </a:endParaRPr>
          </a:p>
          <a:p>
            <a:pPr marL="0" indent="0">
              <a:buNone/>
            </a:pPr>
            <a:endParaRPr lang="en-US" sz="1800">
              <a:solidFill>
                <a:schemeClr val="tx1"/>
              </a:solidFill>
              <a:sym typeface="+mn-ea"/>
            </a:endParaRPr>
          </a:p>
          <a:p>
            <a:pPr marL="0" indent="0">
              <a:buNone/>
            </a:pPr>
            <a:endParaRPr lang="en-US" sz="1800">
              <a:solidFill>
                <a:schemeClr val="tx1"/>
              </a:solidFill>
              <a:sym typeface="+mn-ea"/>
            </a:endParaRPr>
          </a:p>
          <a:p>
            <a:pPr marL="0" indent="0">
              <a:buNone/>
            </a:pPr>
            <a:r>
              <a:rPr lang="en-US" sz="1800">
                <a:solidFill>
                  <a:schemeClr val="tx1"/>
                </a:solidFill>
                <a:sym typeface="+mn-ea"/>
              </a:rPr>
              <a:t>For this above imgae still we are not able to see the furniture, and also its feel like not real. as per mutiple modifying the text, we can not able to get Realistic Image. We can try another AI tool</a:t>
            </a:r>
            <a:endParaRPr lang="en-US" sz="1800">
              <a:solidFill>
                <a:schemeClr val="tx1"/>
              </a:solidFill>
              <a:sym typeface="+mn-ea"/>
            </a:endParaRPr>
          </a:p>
        </p:txBody>
      </p:sp>
      <p:pic>
        <p:nvPicPr>
          <p:cNvPr id="4" name="Picture 3" descr="Screenshot (71)"/>
          <p:cNvPicPr>
            <a:picLocks noChangeAspect="1"/>
          </p:cNvPicPr>
          <p:nvPr/>
        </p:nvPicPr>
        <p:blipFill>
          <a:blip r:embed="rId1"/>
          <a:srcRect l="22689" t="6131" r="23465" b="5061"/>
          <a:stretch>
            <a:fillRect/>
          </a:stretch>
        </p:blipFill>
        <p:spPr>
          <a:xfrm>
            <a:off x="3316605" y="983615"/>
            <a:ext cx="3924935" cy="341122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idx="1"/>
          </p:nvPr>
        </p:nvSpPr>
        <p:spPr>
          <a:xfrm>
            <a:off x="777240" y="243205"/>
            <a:ext cx="10515600" cy="6471920"/>
          </a:xfrm>
        </p:spPr>
        <p:txBody>
          <a:bodyPr>
            <a:noAutofit/>
          </a:bodyPr>
          <a:p>
            <a:pPr marL="0" indent="0">
              <a:buFont typeface="+mj-lt"/>
              <a:buNone/>
            </a:pPr>
            <a:endParaRPr lang="en-US" sz="1700" b="1">
              <a:solidFill>
                <a:schemeClr val="tx1"/>
              </a:solidFill>
            </a:endParaRPr>
          </a:p>
          <a:p>
            <a:r>
              <a:rPr lang="en-US" sz="1700">
                <a:sym typeface="+mn-ea"/>
              </a:rPr>
              <a:t>Second tool name - ImagineAI</a:t>
            </a:r>
            <a:endParaRPr lang="en-US" sz="1700">
              <a:solidFill>
                <a:schemeClr val="tx1"/>
              </a:solidFill>
            </a:endParaRPr>
          </a:p>
          <a:p>
            <a:endParaRPr lang="en-US" sz="1700">
              <a:solidFill>
                <a:schemeClr val="tx1"/>
              </a:solidFill>
            </a:endParaRPr>
          </a:p>
          <a:p>
            <a:r>
              <a:rPr lang="en-US" sz="1700">
                <a:sym typeface="+mn-ea"/>
              </a:rPr>
              <a:t>Website link - https://www.imagine.art/dashboard/tool/from-text</a:t>
            </a:r>
            <a:endParaRPr lang="en-US" sz="1700">
              <a:sym typeface="+mn-ea"/>
            </a:endParaRPr>
          </a:p>
          <a:p>
            <a:pPr marL="0" indent="457200">
              <a:buNone/>
            </a:pPr>
            <a:endParaRPr lang="en-US" sz="1700">
              <a:solidFill>
                <a:schemeClr val="tx1"/>
              </a:solidFill>
            </a:endParaRPr>
          </a:p>
          <a:p>
            <a:pPr marL="0" indent="457200">
              <a:buNone/>
            </a:pPr>
            <a:r>
              <a:rPr lang="en-US" sz="1700">
                <a:sym typeface="+mn-ea"/>
              </a:rPr>
              <a:t>And this site we have multiple option for free user for example. </a:t>
            </a:r>
            <a:endParaRPr lang="en-US" sz="1700">
              <a:solidFill>
                <a:schemeClr val="tx1"/>
              </a:solidFill>
            </a:endParaRPr>
          </a:p>
          <a:p>
            <a:pPr marL="1657350" lvl="3" indent="-285750"/>
            <a:r>
              <a:rPr lang="en-US" sz="1700">
                <a:sym typeface="+mn-ea"/>
              </a:rPr>
              <a:t>Aspect Ratio - 1:1 ratio is selected by default. Aspect ratio's determine the dimensions of the generated result. Note: Different ratios may affect the content of the generated images.</a:t>
            </a:r>
            <a:endParaRPr lang="en-US" sz="1700">
              <a:sym typeface="+mn-ea"/>
            </a:endParaRPr>
          </a:p>
          <a:p>
            <a:pPr marL="1657350" lvl="3" indent="-285750"/>
            <a:endParaRPr lang="en-US" sz="1700">
              <a:sym typeface="+mn-ea"/>
            </a:endParaRPr>
          </a:p>
          <a:p>
            <a:pPr marL="1657350" lvl="3" indent="-285750"/>
            <a:r>
              <a:rPr lang="en-US" sz="1700"/>
              <a:t>Models - Al art models determine what kind of images the Al art generator can produce, model can't have a specific style, aesthetic, or understanding that comes from the art style</a:t>
            </a:r>
            <a:endParaRPr lang="en-US" sz="1700"/>
          </a:p>
          <a:p>
            <a:pPr marL="1657350" lvl="3" indent="-285750"/>
            <a:endParaRPr lang="en-US" sz="1700"/>
          </a:p>
          <a:p>
            <a:pPr marL="1657350" lvl="3" indent="-285750"/>
            <a:r>
              <a:rPr lang="en-US" sz="1700">
                <a:sym typeface="+mn-ea"/>
              </a:rPr>
              <a:t>Art Styles - Art styles allow users to generate images using a specific style. These are predefined styles made by our team.</a:t>
            </a:r>
            <a:endParaRPr lang="en-US" sz="1700">
              <a:sym typeface="+mn-ea"/>
            </a:endParaRPr>
          </a:p>
          <a:p>
            <a:pPr marL="1657350" lvl="3" indent="-285750"/>
            <a:endParaRPr lang="en-US" sz="1700">
              <a:sym typeface="+mn-ea"/>
            </a:endParaRPr>
          </a:p>
          <a:p>
            <a:pPr marL="1657350" lvl="3" indent="-285750"/>
            <a:r>
              <a:rPr lang="en-US" sz="1700">
                <a:sym typeface="+mn-ea"/>
              </a:rPr>
              <a:t>Negative Prompt</a:t>
            </a:r>
            <a:r>
              <a:rPr lang="en-US" sz="1700">
                <a:sym typeface="+mn-ea"/>
              </a:rPr>
              <a:t> - Negative prompt tells the Al model what you don't want to see in the generated images. When specified, it guides the generation process not to include things in the image according to the given text....etc</a:t>
            </a:r>
            <a:endParaRPr lang="en-US" sz="1700">
              <a:sym typeface="+mn-ea"/>
            </a:endParaRPr>
          </a:p>
          <a:p>
            <a:pPr marL="1657350" lvl="3" indent="-285750"/>
            <a:endParaRPr lang="en-US" sz="1700">
              <a:sym typeface="+mn-ea"/>
            </a:endParaRPr>
          </a:p>
          <a:p>
            <a:pPr marL="0" indent="0">
              <a:buNone/>
            </a:pPr>
            <a:r>
              <a:rPr lang="en-US" sz="1700">
                <a:sym typeface="+mn-ea"/>
              </a:rPr>
              <a:t>We can see 5 image on same time so it can very usefull for this tool. and also we have image full view mode, download, upscale &amp; variate. </a:t>
            </a:r>
            <a:endParaRPr lang="en-US" sz="1700">
              <a:solidFill>
                <a:schemeClr val="tx1"/>
              </a:solidFill>
            </a:endParaRPr>
          </a:p>
          <a:p>
            <a:pPr marL="0" indent="0">
              <a:buNone/>
            </a:pPr>
            <a:r>
              <a:rPr lang="en-US" sz="1700">
                <a:sym typeface="+mn-ea"/>
              </a:rPr>
              <a:t> </a:t>
            </a:r>
            <a:endParaRPr lang="en-US" sz="1700">
              <a:sym typeface="+mn-ea"/>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idx="1"/>
          </p:nvPr>
        </p:nvSpPr>
        <p:spPr>
          <a:xfrm>
            <a:off x="704215" y="231140"/>
            <a:ext cx="10515600" cy="5822950"/>
          </a:xfrm>
        </p:spPr>
        <p:txBody>
          <a:bodyPr/>
          <a:p>
            <a:pPr marL="0" indent="0">
              <a:buNone/>
            </a:pPr>
            <a:r>
              <a:rPr lang="en-US" sz="1800"/>
              <a:t>After multiple modifications made to the text, we found a lot of images and finally, I picked the best of Two images.</a:t>
            </a:r>
            <a:endParaRPr lang="en-US" sz="1800"/>
          </a:p>
          <a:p>
            <a:pPr marL="0" indent="0">
              <a:buNone/>
            </a:pPr>
            <a:endParaRPr lang="en-US" sz="1800"/>
          </a:p>
          <a:p>
            <a:pPr marL="0" indent="0">
              <a:buNone/>
            </a:pPr>
            <a:endParaRPr lang="en-US" sz="1800"/>
          </a:p>
          <a:p>
            <a:pPr marL="0" indent="0">
              <a:buNone/>
            </a:pPr>
            <a:endParaRPr lang="en-US" sz="1800"/>
          </a:p>
          <a:p>
            <a:pPr marL="0" indent="0">
              <a:buNone/>
            </a:pPr>
            <a:endParaRPr lang="en-US" sz="1800"/>
          </a:p>
          <a:p>
            <a:pPr marL="0" indent="0">
              <a:buNone/>
            </a:pPr>
            <a:endParaRPr lang="en-US" sz="1800"/>
          </a:p>
          <a:p>
            <a:pPr marL="0" indent="0">
              <a:buNone/>
            </a:pPr>
            <a:endParaRPr lang="en-US" sz="1800"/>
          </a:p>
          <a:p>
            <a:pPr marL="0" indent="0">
              <a:buNone/>
            </a:pPr>
            <a:endParaRPr lang="en-US" sz="1800"/>
          </a:p>
          <a:p>
            <a:pPr marL="0" indent="0">
              <a:buNone/>
            </a:pPr>
            <a:endParaRPr lang="en-US" sz="1800"/>
          </a:p>
          <a:p>
            <a:pPr marL="0" indent="0">
              <a:buNone/>
            </a:pPr>
            <a:endParaRPr lang="en-US" sz="1800"/>
          </a:p>
          <a:p>
            <a:pPr marL="0" indent="0">
              <a:buNone/>
            </a:pPr>
            <a:endParaRPr lang="en-US" sz="1800"/>
          </a:p>
          <a:p>
            <a:pPr marL="0" indent="0">
              <a:buNone/>
            </a:pPr>
            <a:endParaRPr lang="en-US" sz="1800"/>
          </a:p>
          <a:p>
            <a:pPr marL="0" indent="0">
              <a:buNone/>
            </a:pPr>
            <a:r>
              <a:rPr lang="en-US" sz="1800"/>
              <a:t>In this above image we have a bathtub and tap with one furniture, this image is also not even realistic, </a:t>
            </a:r>
            <a:r>
              <a:rPr lang="en-US" sz="1800">
                <a:sym typeface="+mn-ea"/>
              </a:rPr>
              <a:t>but this AI tool given our requirement, like Bathtub, Tap, and Furniture, so this AI much better previos tool</a:t>
            </a:r>
            <a:endParaRPr lang="en-US" sz="1800"/>
          </a:p>
          <a:p>
            <a:pPr marL="0" indent="0">
              <a:buNone/>
            </a:pPr>
            <a:endParaRPr lang="en-US" sz="1800"/>
          </a:p>
          <a:p>
            <a:pPr marL="0" indent="0">
              <a:buNone/>
            </a:pPr>
            <a:endParaRPr lang="en-US" sz="1800"/>
          </a:p>
        </p:txBody>
      </p:sp>
      <p:pic>
        <p:nvPicPr>
          <p:cNvPr id="4" name="Picture 3" descr="5e84562e-d465-4165-9c9c-2a2c982b5c99"/>
          <p:cNvPicPr>
            <a:picLocks noChangeAspect="1"/>
          </p:cNvPicPr>
          <p:nvPr/>
        </p:nvPicPr>
        <p:blipFill>
          <a:blip r:embed="rId1"/>
          <a:stretch>
            <a:fillRect/>
          </a:stretch>
        </p:blipFill>
        <p:spPr>
          <a:xfrm>
            <a:off x="928370" y="1007745"/>
            <a:ext cx="4707890" cy="3669665"/>
          </a:xfrm>
          <a:prstGeom prst="rect">
            <a:avLst/>
          </a:prstGeom>
        </p:spPr>
      </p:pic>
      <p:pic>
        <p:nvPicPr>
          <p:cNvPr id="5" name="Picture 4" descr="3548baec-1505-4dcb-bece-275c16e61594"/>
          <p:cNvPicPr>
            <a:picLocks noChangeAspect="1"/>
          </p:cNvPicPr>
          <p:nvPr/>
        </p:nvPicPr>
        <p:blipFill>
          <a:blip r:embed="rId2"/>
          <a:stretch>
            <a:fillRect/>
          </a:stretch>
        </p:blipFill>
        <p:spPr>
          <a:xfrm>
            <a:off x="928370" y="1007745"/>
            <a:ext cx="4707890" cy="3669665"/>
          </a:xfrm>
          <a:prstGeom prst="rect">
            <a:avLst/>
          </a:prstGeom>
        </p:spPr>
      </p:pic>
      <p:pic>
        <p:nvPicPr>
          <p:cNvPr id="6" name="Picture 5" descr="5e84562e-d465-4165-9c9c-2a2c982b5c99"/>
          <p:cNvPicPr>
            <a:picLocks noChangeAspect="1"/>
          </p:cNvPicPr>
          <p:nvPr/>
        </p:nvPicPr>
        <p:blipFill>
          <a:blip r:embed="rId1"/>
          <a:stretch>
            <a:fillRect/>
          </a:stretch>
        </p:blipFill>
        <p:spPr>
          <a:xfrm>
            <a:off x="6147435" y="1007745"/>
            <a:ext cx="4917440" cy="375602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idx="1"/>
          </p:nvPr>
        </p:nvSpPr>
        <p:spPr>
          <a:xfrm>
            <a:off x="838200" y="261620"/>
            <a:ext cx="10515600" cy="6326505"/>
          </a:xfrm>
        </p:spPr>
        <p:txBody>
          <a:bodyPr>
            <a:normAutofit fontScale="80000"/>
          </a:bodyPr>
          <a:p>
            <a:pPr/>
            <a:r>
              <a:rPr lang="en-US" sz="2800">
                <a:sym typeface="+mn-ea"/>
              </a:rPr>
              <a:t>Third tool name - AI Image Editor</a:t>
            </a:r>
            <a:endParaRPr lang="en-US" sz="2800">
              <a:solidFill>
                <a:schemeClr val="tx1"/>
              </a:solidFill>
            </a:endParaRPr>
          </a:p>
          <a:p>
            <a:endParaRPr lang="en-US" sz="2800">
              <a:solidFill>
                <a:schemeClr val="tx1"/>
              </a:solidFill>
            </a:endParaRPr>
          </a:p>
          <a:p>
            <a:r>
              <a:rPr lang="en-US" sz="2800">
                <a:sym typeface="+mn-ea"/>
              </a:rPr>
              <a:t>Website link - https://wepik.com/ai-generate?prompt=Castorama+bathtub+with+tap+%2B+one+Castorama+furniture.&amp;style=noStyle</a:t>
            </a:r>
            <a:endParaRPr lang="en-US" sz="2800">
              <a:sym typeface="+mn-ea"/>
            </a:endParaRPr>
          </a:p>
          <a:p>
            <a:pPr marL="0" indent="457200">
              <a:buNone/>
            </a:pPr>
            <a:endParaRPr lang="en-US" sz="2800">
              <a:solidFill>
                <a:schemeClr val="tx1"/>
              </a:solidFill>
            </a:endParaRPr>
          </a:p>
          <a:p>
            <a:pPr marL="0" indent="457200">
              <a:buNone/>
            </a:pPr>
            <a:r>
              <a:rPr lang="en-US" sz="2800">
                <a:sym typeface="+mn-ea"/>
              </a:rPr>
              <a:t>And this site we have only limited free search, and we have only limited options available, and those are most important like this </a:t>
            </a:r>
            <a:endParaRPr lang="en-US" sz="2800">
              <a:solidFill>
                <a:schemeClr val="tx1"/>
              </a:solidFill>
            </a:endParaRPr>
          </a:p>
          <a:p>
            <a:pPr marL="1657350" lvl="3" indent="-285750"/>
            <a:r>
              <a:rPr lang="en-US" sz="2800">
                <a:sym typeface="+mn-ea"/>
              </a:rPr>
              <a:t>Aspect Ratio </a:t>
            </a:r>
            <a:endParaRPr lang="en-US" sz="2800">
              <a:sym typeface="+mn-ea"/>
            </a:endParaRPr>
          </a:p>
          <a:p>
            <a:pPr marL="1657350" lvl="3" indent="-285750"/>
            <a:endParaRPr lang="en-US" sz="2800">
              <a:sym typeface="+mn-ea"/>
            </a:endParaRPr>
          </a:p>
          <a:p>
            <a:pPr marL="1657350" lvl="3" indent="-285750"/>
            <a:r>
              <a:rPr lang="en-US" sz="2800">
                <a:sym typeface="+mn-ea"/>
              </a:rPr>
              <a:t>Style</a:t>
            </a:r>
            <a:endParaRPr lang="en-US" sz="2800">
              <a:sym typeface="+mn-ea"/>
            </a:endParaRPr>
          </a:p>
          <a:p>
            <a:pPr marL="1657350" lvl="3" indent="-285750"/>
            <a:endParaRPr lang="en-US" sz="2800">
              <a:sym typeface="+mn-ea"/>
            </a:endParaRPr>
          </a:p>
          <a:p>
            <a:pPr marL="1657350" lvl="3" indent="-285750"/>
            <a:r>
              <a:rPr lang="en-US" sz="2800">
                <a:sym typeface="+mn-ea"/>
              </a:rPr>
              <a:t>Color, lightiung, Framing ....etc</a:t>
            </a:r>
            <a:endParaRPr lang="en-US" sz="2800">
              <a:sym typeface="+mn-ea"/>
            </a:endParaRPr>
          </a:p>
          <a:p>
            <a:pPr marL="1657350" lvl="3" indent="-285750"/>
            <a:endParaRPr lang="en-US" sz="2800">
              <a:sym typeface="+mn-ea"/>
            </a:endParaRPr>
          </a:p>
          <a:p>
            <a:pPr marL="0" indent="0">
              <a:buNone/>
            </a:pPr>
            <a:r>
              <a:rPr lang="en-US" sz="2800">
                <a:sym typeface="+mn-ea"/>
              </a:rPr>
              <a:t>We can see 4 image on same time similar to last AI tool,  </a:t>
            </a:r>
            <a:endParaRPr lang="en-US" sz="2800">
              <a:solidFill>
                <a:schemeClr val="tx1"/>
              </a:solidFill>
            </a:endParaRPr>
          </a:p>
          <a:p>
            <a:pPr marL="0" indent="0">
              <a:buNone/>
            </a:pPr>
            <a:r>
              <a:rPr lang="en-US" sz="2800">
                <a:sym typeface="+mn-ea"/>
              </a:rPr>
              <a:t> </a:t>
            </a:r>
            <a:endParaRPr lang="en-US" sz="2800">
              <a:sym typeface="+mn-ea"/>
            </a:endParaRPr>
          </a:p>
          <a:p>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idx="1"/>
          </p:nvPr>
        </p:nvSpPr>
        <p:spPr>
          <a:xfrm>
            <a:off x="838200" y="354330"/>
            <a:ext cx="10515600" cy="5822950"/>
          </a:xfrm>
        </p:spPr>
        <p:txBody>
          <a:bodyPr/>
          <a:p>
            <a:pPr marL="0" indent="0">
              <a:buNone/>
            </a:pPr>
            <a:r>
              <a:rPr lang="en-US" sz="1800"/>
              <a:t>And we found below image </a:t>
            </a:r>
            <a:endParaRPr lang="en-US" sz="1800"/>
          </a:p>
          <a:p>
            <a:pPr marL="0" indent="0">
              <a:buNone/>
            </a:pPr>
            <a:endParaRPr lang="en-US" sz="1800"/>
          </a:p>
          <a:p>
            <a:pPr marL="0" indent="0">
              <a:buNone/>
            </a:pPr>
            <a:endParaRPr lang="en-US" sz="1800"/>
          </a:p>
          <a:p>
            <a:pPr marL="0" indent="0">
              <a:buNone/>
            </a:pPr>
            <a:endParaRPr lang="en-US" sz="1800"/>
          </a:p>
          <a:p>
            <a:pPr marL="0" indent="0">
              <a:buNone/>
            </a:pPr>
            <a:endParaRPr lang="en-US" sz="1800"/>
          </a:p>
          <a:p>
            <a:pPr marL="0" indent="0">
              <a:buNone/>
            </a:pPr>
            <a:endParaRPr lang="en-US" sz="1800"/>
          </a:p>
          <a:p>
            <a:pPr marL="0" indent="0">
              <a:buNone/>
            </a:pPr>
            <a:endParaRPr lang="en-US" sz="1800"/>
          </a:p>
          <a:p>
            <a:pPr marL="0" indent="0">
              <a:buNone/>
            </a:pPr>
            <a:endParaRPr lang="en-US" sz="1800"/>
          </a:p>
          <a:p>
            <a:pPr marL="0" indent="0">
              <a:buNone/>
            </a:pPr>
            <a:endParaRPr lang="en-US" sz="1800"/>
          </a:p>
          <a:p>
            <a:pPr marL="0" indent="0">
              <a:buNone/>
            </a:pPr>
            <a:endParaRPr lang="en-US" sz="1800"/>
          </a:p>
          <a:p>
            <a:pPr marL="0" indent="0">
              <a:buNone/>
            </a:pPr>
            <a:endParaRPr lang="en-US" sz="1800"/>
          </a:p>
          <a:p>
            <a:pPr marL="0" indent="0">
              <a:buNone/>
            </a:pPr>
            <a:endParaRPr lang="en-US" sz="1800"/>
          </a:p>
          <a:p>
            <a:pPr marL="0" indent="0">
              <a:buNone/>
            </a:pPr>
            <a:endParaRPr lang="en-US" sz="1800"/>
          </a:p>
          <a:p>
            <a:pPr marL="0" indent="0">
              <a:buNone/>
            </a:pPr>
            <a:r>
              <a:rPr lang="en-US" sz="1800"/>
              <a:t>Even this image not even realistic, but this AI tool also given image with Bathtub, Tap, and Furniture, but less option campared with last AI tool</a:t>
            </a:r>
            <a:endParaRPr lang="en-US" sz="1800"/>
          </a:p>
          <a:p>
            <a:pPr marL="0" indent="0">
              <a:buNone/>
            </a:pPr>
            <a:endParaRPr lang="en-US" sz="1800"/>
          </a:p>
          <a:p>
            <a:pPr marL="0" indent="0">
              <a:buNone/>
            </a:pPr>
            <a:endParaRPr lang="en-US" sz="1800"/>
          </a:p>
          <a:p>
            <a:pPr marL="0" indent="0">
              <a:buNone/>
            </a:pPr>
            <a:endParaRPr lang="en-US" sz="1800"/>
          </a:p>
          <a:p>
            <a:pPr marL="0" indent="0">
              <a:buNone/>
            </a:pPr>
            <a:endParaRPr lang="en-US" sz="1800"/>
          </a:p>
          <a:p>
            <a:pPr marL="3657600" lvl="8" indent="457200">
              <a:buNone/>
            </a:pPr>
            <a:endParaRPr lang="en-US" sz="1800"/>
          </a:p>
          <a:p>
            <a:pPr marL="3657600" lvl="8" indent="457200">
              <a:buNone/>
            </a:pPr>
            <a:endParaRPr lang="en-US" sz="1800"/>
          </a:p>
          <a:p>
            <a:pPr marL="3657600" lvl="8" indent="457200">
              <a:buNone/>
            </a:pPr>
            <a:endParaRPr lang="en-US" sz="1800"/>
          </a:p>
          <a:p>
            <a:pPr marL="3657600" lvl="8" indent="457200">
              <a:buNone/>
            </a:pPr>
            <a:endParaRPr lang="en-US" sz="1800"/>
          </a:p>
          <a:p>
            <a:pPr marL="3657600" lvl="8" indent="457200">
              <a:buNone/>
            </a:pPr>
            <a:endParaRPr lang="en-US" sz="1800"/>
          </a:p>
        </p:txBody>
      </p:sp>
      <p:pic>
        <p:nvPicPr>
          <p:cNvPr id="4" name="Picture 3" descr="castorama-bathtub-with-tap-one-castorama-furnitu-upscaled"/>
          <p:cNvPicPr>
            <a:picLocks noChangeAspect="1"/>
          </p:cNvPicPr>
          <p:nvPr/>
        </p:nvPicPr>
        <p:blipFill>
          <a:blip r:embed="rId1"/>
          <a:stretch>
            <a:fillRect/>
          </a:stretch>
        </p:blipFill>
        <p:spPr>
          <a:xfrm>
            <a:off x="952500" y="802640"/>
            <a:ext cx="5887720" cy="399859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idx="1"/>
          </p:nvPr>
        </p:nvSpPr>
        <p:spPr>
          <a:xfrm>
            <a:off x="838200" y="189865"/>
            <a:ext cx="10515600" cy="6212840"/>
          </a:xfrm>
        </p:spPr>
        <p:txBody>
          <a:bodyPr/>
          <a:p>
            <a:pPr marL="0" indent="0">
              <a:buNone/>
            </a:pPr>
            <a:r>
              <a:rPr lang="en-US" sz="2000"/>
              <a:t>Conculation :</a:t>
            </a:r>
            <a:endParaRPr lang="en-US" sz="2000"/>
          </a:p>
          <a:p>
            <a:pPr marL="0" indent="0">
              <a:buNone/>
            </a:pPr>
            <a:endParaRPr lang="en-US" sz="2000"/>
          </a:p>
          <a:p>
            <a:pPr marL="0" indent="0">
              <a:buNone/>
            </a:pPr>
            <a:r>
              <a:rPr lang="en-US" sz="2000"/>
              <a:t>So upon checking above 3 tool, I preffered </a:t>
            </a:r>
            <a:r>
              <a:rPr lang="en-US" sz="2000">
                <a:solidFill>
                  <a:srgbClr val="FF0000"/>
                </a:solidFill>
                <a:sym typeface="+mn-ea"/>
              </a:rPr>
              <a:t>ImagineAI</a:t>
            </a:r>
            <a:r>
              <a:rPr lang="en-US" sz="2000">
                <a:sym typeface="+mn-ea"/>
              </a:rPr>
              <a:t> in this tool we have lot of option there and </a:t>
            </a:r>
            <a:endParaRPr lang="en-US" sz="2000">
              <a:sym typeface="+mn-ea"/>
            </a:endParaRPr>
          </a:p>
          <a:p>
            <a:pPr marL="0" indent="0">
              <a:buNone/>
            </a:pPr>
            <a:r>
              <a:rPr lang="en-US" sz="2000">
                <a:sym typeface="+mn-ea"/>
              </a:rPr>
              <a:t>compared with other 2 tool. we have similar image output with lot options </a:t>
            </a:r>
            <a:endParaRPr lang="en-US" sz="2000">
              <a:sym typeface="+mn-ea"/>
            </a:endParaRPr>
          </a:p>
          <a:p>
            <a:pPr marL="0" indent="0">
              <a:buNone/>
            </a:pPr>
            <a:endParaRPr lang="en-US" sz="2000"/>
          </a:p>
          <a:p>
            <a:pPr marL="0" indent="0">
              <a:buNone/>
            </a:pPr>
            <a:endParaRPr lang="en-US" sz="2000"/>
          </a:p>
        </p:txBody>
      </p:sp>
      <p:pic>
        <p:nvPicPr>
          <p:cNvPr id="5" name="Picture 4" descr="3548baec-1505-4dcb-bece-275c16e61594"/>
          <p:cNvPicPr>
            <a:picLocks noChangeAspect="1"/>
          </p:cNvPicPr>
          <p:nvPr/>
        </p:nvPicPr>
        <p:blipFill>
          <a:blip r:embed="rId1"/>
          <a:stretch>
            <a:fillRect/>
          </a:stretch>
        </p:blipFill>
        <p:spPr>
          <a:xfrm>
            <a:off x="979170" y="2170430"/>
            <a:ext cx="4420235" cy="3669665"/>
          </a:xfrm>
          <a:prstGeom prst="rect">
            <a:avLst/>
          </a:prstGeom>
        </p:spPr>
      </p:pic>
      <p:pic>
        <p:nvPicPr>
          <p:cNvPr id="6" name="Picture 5" descr="5e84562e-d465-4165-9c9c-2a2c982b5c99"/>
          <p:cNvPicPr>
            <a:picLocks noChangeAspect="1"/>
          </p:cNvPicPr>
          <p:nvPr/>
        </p:nvPicPr>
        <p:blipFill>
          <a:blip r:embed="rId2"/>
          <a:stretch>
            <a:fillRect/>
          </a:stretch>
        </p:blipFill>
        <p:spPr>
          <a:xfrm>
            <a:off x="6466840" y="2108835"/>
            <a:ext cx="4803775" cy="3669665"/>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6906</Words>
  <Application>WPS Presentation</Application>
  <PresentationFormat>Widescreen</PresentationFormat>
  <Paragraphs>274</Paragraphs>
  <Slides>22</Slides>
  <Notes>0</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22</vt:i4>
      </vt:variant>
    </vt:vector>
  </HeadingPairs>
  <TitlesOfParts>
    <vt:vector size="30" baseType="lpstr">
      <vt:lpstr>Arial</vt:lpstr>
      <vt:lpstr>SimSun</vt:lpstr>
      <vt:lpstr>Wingdings</vt:lpstr>
      <vt:lpstr>Arial Unicode MS</vt:lpstr>
      <vt:lpstr>Calibri Light</vt:lpstr>
      <vt:lpstr>Calibri</vt:lpstr>
      <vt:lpstr>Microsoft YaHei</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Research and Development Report - AI-Based Tools for photorealistic images</dc:title>
  <dc:creator>loges</dc:creator>
  <cp:lastModifiedBy>loges</cp:lastModifiedBy>
  <cp:revision>2</cp:revision>
  <dcterms:created xsi:type="dcterms:W3CDTF">2023-09-12T01:24:09Z</dcterms:created>
  <dcterms:modified xsi:type="dcterms:W3CDTF">2023-09-12T04:17:59Z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81E440C55E9C4CD78371D1F90AD34E2E_11</vt:lpwstr>
  </property>
  <property fmtid="{D5CDD505-2E9C-101B-9397-08002B2CF9AE}" pid="3" name="KSOProductBuildVer">
    <vt:lpwstr>1033-12.2.0.13201</vt:lpwstr>
  </property>
</Properties>
</file>